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7" r:id="rId3"/>
    <p:sldId id="283" r:id="rId4"/>
    <p:sldId id="302" r:id="rId5"/>
    <p:sldId id="260" r:id="rId6"/>
    <p:sldId id="261" r:id="rId7"/>
    <p:sldId id="304" r:id="rId8"/>
    <p:sldId id="263" r:id="rId9"/>
    <p:sldId id="264" r:id="rId10"/>
    <p:sldId id="265" r:id="rId11"/>
    <p:sldId id="268" r:id="rId12"/>
    <p:sldId id="266" r:id="rId13"/>
    <p:sldId id="301" r:id="rId14"/>
    <p:sldId id="271" r:id="rId15"/>
    <p:sldId id="285" r:id="rId16"/>
    <p:sldId id="284" r:id="rId17"/>
    <p:sldId id="286" r:id="rId18"/>
    <p:sldId id="290" r:id="rId19"/>
    <p:sldId id="294" r:id="rId20"/>
    <p:sldId id="291" r:id="rId21"/>
    <p:sldId id="295" r:id="rId22"/>
    <p:sldId id="305" r:id="rId23"/>
    <p:sldId id="306" r:id="rId24"/>
    <p:sldId id="307" r:id="rId25"/>
    <p:sldId id="308" r:id="rId26"/>
    <p:sldId id="309" r:id="rId27"/>
    <p:sldId id="292" r:id="rId28"/>
    <p:sldId id="296" r:id="rId29"/>
    <p:sldId id="297" r:id="rId30"/>
    <p:sldId id="298" r:id="rId31"/>
    <p:sldId id="293" r:id="rId32"/>
    <p:sldId id="299" r:id="rId33"/>
    <p:sldId id="300" r:id="rId34"/>
    <p:sldId id="289" r:id="rId35"/>
    <p:sldId id="288" r:id="rId36"/>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4660"/>
  </p:normalViewPr>
  <p:slideViewPr>
    <p:cSldViewPr>
      <p:cViewPr>
        <p:scale>
          <a:sx n="100" d="100"/>
          <a:sy n="100" d="100"/>
        </p:scale>
        <p:origin x="-1896" y="-5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79C9A5DB-47D5-4ED4-8579-1AD92982EBF2}" type="datetimeFigureOut">
              <a:rPr lang="es-PE" smtClean="0"/>
              <a:t>13/08/17</a:t>
            </a:fld>
            <a:endParaRPr lang="es-PE"/>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s-PE"/>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62B0A09E-08FD-494E-B52B-2C50F1552F5A}" type="slidenum">
              <a:rPr lang="es-PE" smtClean="0"/>
              <a:t>‹#›</a:t>
            </a:fld>
            <a:endParaRPr lang="es-PE"/>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79C9A5DB-47D5-4ED4-8579-1AD92982EBF2}" type="datetimeFigureOut">
              <a:rPr lang="es-PE" smtClean="0"/>
              <a:t>13/08/17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79C9A5DB-47D5-4ED4-8579-1AD92982EBF2}" type="datetimeFigureOut">
              <a:rPr lang="es-PE" smtClean="0"/>
              <a:t>13/08/17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79C9A5DB-47D5-4ED4-8579-1AD92982EBF2}" type="datetimeFigureOut">
              <a:rPr lang="es-PE" smtClean="0"/>
              <a:t>13/08/17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9C9A5DB-47D5-4ED4-8579-1AD92982EBF2}" type="datetimeFigureOut">
              <a:rPr lang="es-PE" smtClean="0"/>
              <a:t>13/08/17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5" name="Date Placeholder 4"/>
          <p:cNvSpPr>
            <a:spLocks noGrp="1"/>
          </p:cNvSpPr>
          <p:nvPr>
            <p:ph type="dt" sz="half" idx="10"/>
          </p:nvPr>
        </p:nvSpPr>
        <p:spPr/>
        <p:txBody>
          <a:bodyPr/>
          <a:lstStyle/>
          <a:p>
            <a:fld id="{79C9A5DB-47D5-4ED4-8579-1AD92982EBF2}" type="datetimeFigureOut">
              <a:rPr lang="es-PE" smtClean="0"/>
              <a:t>13/08/17</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62B0A09E-08FD-494E-B52B-2C50F1552F5A}" type="slidenum">
              <a:rPr lang="es-PE" smtClean="0"/>
              <a:t>‹#›</a:t>
            </a:fld>
            <a:endParaRPr lang="es-PE"/>
          </a:p>
        </p:txBody>
      </p:sp>
      <p:sp>
        <p:nvSpPr>
          <p:cNvPr id="9" name="Content Placeholder 8"/>
          <p:cNvSpPr>
            <a:spLocks noGrp="1"/>
          </p:cNvSpPr>
          <p:nvPr>
            <p:ph sz="quarter" idx="13"/>
          </p:nvPr>
        </p:nvSpPr>
        <p:spPr>
          <a:xfrm>
            <a:off x="841248" y="2039112"/>
            <a:ext cx="3657600" cy="395020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7" name="Date Placeholder 6"/>
          <p:cNvSpPr>
            <a:spLocks noGrp="1"/>
          </p:cNvSpPr>
          <p:nvPr>
            <p:ph type="dt" sz="half" idx="10"/>
          </p:nvPr>
        </p:nvSpPr>
        <p:spPr/>
        <p:txBody>
          <a:bodyPr/>
          <a:lstStyle/>
          <a:p>
            <a:fld id="{79C9A5DB-47D5-4ED4-8579-1AD92982EBF2}" type="datetimeFigureOut">
              <a:rPr lang="es-PE" smtClean="0"/>
              <a:t>13/08/17</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62B0A09E-08FD-494E-B52B-2C50F1552F5A}" type="slidenum">
              <a:rPr lang="es-PE" smtClean="0"/>
              <a:t>‹#›</a:t>
            </a:fld>
            <a:endParaRPr lang="es-PE"/>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79C9A5DB-47D5-4ED4-8579-1AD92982EBF2}" type="datetimeFigureOut">
              <a:rPr lang="es-PE" smtClean="0"/>
              <a:t>13/08/17</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C9A5DB-47D5-4ED4-8579-1AD92982EBF2}" type="datetimeFigureOut">
              <a:rPr lang="es-PE" smtClean="0"/>
              <a:t>13/08/17</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9C9A5DB-47D5-4ED4-8579-1AD92982EBF2}" type="datetimeFigureOut">
              <a:rPr lang="es-PE" smtClean="0"/>
              <a:t>13/08/17</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9C9A5DB-47D5-4ED4-8579-1AD92982EBF2}" type="datetimeFigureOut">
              <a:rPr lang="es-PE" smtClean="0"/>
              <a:t>13/08/17</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62B0A09E-08FD-494E-B52B-2C50F1552F5A}" type="slidenum">
              <a:rPr lang="es-PE" smtClean="0"/>
              <a:t>‹#›</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79C9A5DB-47D5-4ED4-8579-1AD92982EBF2}" type="datetimeFigureOut">
              <a:rPr lang="es-PE" smtClean="0"/>
              <a:t>13/08/17</a:t>
            </a:fld>
            <a:endParaRPr lang="es-PE"/>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s-PE"/>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62B0A09E-08FD-494E-B52B-2C50F1552F5A}" type="slidenum">
              <a:rPr lang="es-PE" smtClean="0"/>
              <a:t>‹#›</a:t>
            </a:fld>
            <a:endParaRPr lang="es-PE"/>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eg"/><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igsawcoding.leibnitzpavel.m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rot="360000">
            <a:off x="3329990" y="3015277"/>
            <a:ext cx="4847038" cy="1787608"/>
          </a:xfrm>
        </p:spPr>
        <p:txBody>
          <a:bodyPr>
            <a:noAutofit/>
          </a:bodyPr>
          <a:lstStyle/>
          <a:p>
            <a:r>
              <a:rPr lang="es-PE" sz="2800" dirty="0" smtClean="0"/>
              <a:t>SISTEMA WEB PARA LA ENSEÑANZA DE ALGORITMOS Y PROGRAMACIÓN USANDO JIGSAW</a:t>
            </a:r>
            <a:endParaRPr lang="es-PE" sz="2800" dirty="0"/>
          </a:p>
        </p:txBody>
      </p:sp>
      <p:sp>
        <p:nvSpPr>
          <p:cNvPr id="3" name="2 Subtítulo"/>
          <p:cNvSpPr>
            <a:spLocks noGrp="1"/>
          </p:cNvSpPr>
          <p:nvPr>
            <p:ph type="subTitle" idx="1"/>
          </p:nvPr>
        </p:nvSpPr>
        <p:spPr/>
        <p:txBody>
          <a:bodyPr/>
          <a:lstStyle/>
          <a:p>
            <a:r>
              <a:rPr lang="es-PE" dirty="0" smtClean="0"/>
              <a:t> </a:t>
            </a:r>
          </a:p>
          <a:p>
            <a:r>
              <a:rPr lang="es-PE" dirty="0" err="1" smtClean="0"/>
              <a:t>Leibnitz</a:t>
            </a:r>
            <a:r>
              <a:rPr lang="es-PE" dirty="0" smtClean="0"/>
              <a:t> Pavel Rojas Bustamante</a:t>
            </a:r>
            <a:endParaRPr lang="es-PE" dirty="0"/>
          </a:p>
        </p:txBody>
      </p:sp>
    </p:spTree>
    <p:extLst>
      <p:ext uri="{BB962C8B-B14F-4D97-AF65-F5344CB8AC3E}">
        <p14:creationId xmlns:p14="http://schemas.microsoft.com/office/powerpoint/2010/main" val="3406976113"/>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liderandotuvida.com/wp-content/uploads/2014/05/alcances2.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95936" y="2634430"/>
            <a:ext cx="4490442" cy="3561384"/>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ALCANCES</a:t>
            </a:r>
            <a:endParaRPr lang="es-PE" dirty="0"/>
          </a:p>
        </p:txBody>
      </p:sp>
      <p:sp>
        <p:nvSpPr>
          <p:cNvPr id="3" name="2 Marcador de contenido"/>
          <p:cNvSpPr>
            <a:spLocks noGrp="1"/>
          </p:cNvSpPr>
          <p:nvPr>
            <p:ph idx="1"/>
          </p:nvPr>
        </p:nvSpPr>
        <p:spPr>
          <a:xfrm>
            <a:off x="838200" y="1700808"/>
            <a:ext cx="7467600" cy="4248472"/>
          </a:xfrm>
        </p:spPr>
        <p:txBody>
          <a:bodyPr>
            <a:normAutofit/>
          </a:bodyPr>
          <a:lstStyle/>
          <a:p>
            <a:pPr algn="just"/>
            <a:r>
              <a:rPr lang="es-PE" dirty="0" smtClean="0"/>
              <a:t>Se investigará sobre las diferentes técnicas y herramientas informáticas usadas para el aprendizaje colaborativo.</a:t>
            </a:r>
          </a:p>
          <a:p>
            <a:pPr algn="just"/>
            <a:r>
              <a:rPr lang="es-PE" dirty="0" smtClean="0"/>
              <a:t>Se evaluará el sistema a desarrollar en base a las métricas definidas.</a:t>
            </a:r>
          </a:p>
          <a:p>
            <a:pPr algn="just"/>
            <a:r>
              <a:rPr lang="es-PE" dirty="0" smtClean="0"/>
              <a:t>Se aplicará el sistema web tomando como caso de estudio un grupo de estudiantes de la FISI </a:t>
            </a:r>
            <a:r>
              <a:rPr lang="mr-IN" dirty="0" smtClean="0"/>
              <a:t>–</a:t>
            </a:r>
            <a:r>
              <a:rPr lang="es-PE" dirty="0" smtClean="0"/>
              <a:t> UNMSM.</a:t>
            </a:r>
          </a:p>
          <a:p>
            <a:pPr algn="just"/>
            <a:r>
              <a:rPr lang="es-PE" dirty="0" smtClean="0"/>
              <a:t>Se evaluará el resultado de la técnica jigsaw en base a las notas obtenivas por los alumnos durante la fase de evaluación.</a:t>
            </a:r>
            <a:endParaRPr lang="es-PE" dirty="0"/>
          </a:p>
        </p:txBody>
      </p:sp>
    </p:spTree>
    <p:extLst>
      <p:ext uri="{BB962C8B-B14F-4D97-AF65-F5344CB8AC3E}">
        <p14:creationId xmlns:p14="http://schemas.microsoft.com/office/powerpoint/2010/main" val="17208052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posicionamiento-eficaz.org/blog/wp-content/uploads/definiciones-rrp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319" y="1484784"/>
            <a:ext cx="4261470" cy="4810104"/>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MARCO TEÓRICO</a:t>
            </a:r>
            <a:endParaRPr lang="es-PE" dirty="0"/>
          </a:p>
        </p:txBody>
      </p:sp>
      <p:sp>
        <p:nvSpPr>
          <p:cNvPr id="3" name="2 Marcador de texto"/>
          <p:cNvSpPr>
            <a:spLocks noGrp="1"/>
          </p:cNvSpPr>
          <p:nvPr>
            <p:ph type="body" idx="1"/>
          </p:nvPr>
        </p:nvSpPr>
        <p:spPr/>
        <p:txBody>
          <a:bodyPr/>
          <a:lstStyle/>
          <a:p>
            <a:r>
              <a:rPr lang="es-PE" dirty="0" smtClean="0"/>
              <a:t>CAPÍTULO 2</a:t>
            </a:r>
            <a:endParaRPr lang="es-PE" dirty="0"/>
          </a:p>
        </p:txBody>
      </p:sp>
    </p:spTree>
    <p:extLst>
      <p:ext uri="{BB962C8B-B14F-4D97-AF65-F5344CB8AC3E}">
        <p14:creationId xmlns:p14="http://schemas.microsoft.com/office/powerpoint/2010/main" val="204655190"/>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3.bp.blogspot.com/_g3e4bTfebGw/TGd6hr3D8KI/AAAAAAAAAFo/lYWLN3tP73A/s1600/aprendizaje+colaborat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3284984"/>
            <a:ext cx="2846090" cy="284609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sz="4000" dirty="0" smtClean="0"/>
              <a:t>APRENDIZAJE COLABORATIVO</a:t>
            </a:r>
            <a:endParaRPr lang="es-PE" sz="4000" dirty="0"/>
          </a:p>
        </p:txBody>
      </p:sp>
      <p:sp>
        <p:nvSpPr>
          <p:cNvPr id="3" name="2 Marcador de contenido"/>
          <p:cNvSpPr>
            <a:spLocks noGrp="1"/>
          </p:cNvSpPr>
          <p:nvPr>
            <p:ph idx="1"/>
          </p:nvPr>
        </p:nvSpPr>
        <p:spPr>
          <a:xfrm>
            <a:off x="838200" y="1700808"/>
            <a:ext cx="7467600" cy="4288917"/>
          </a:xfrm>
        </p:spPr>
        <p:txBody>
          <a:bodyPr>
            <a:normAutofit lnSpcReduction="10000"/>
          </a:bodyPr>
          <a:lstStyle/>
          <a:p>
            <a:pPr algn="just"/>
            <a:r>
              <a:rPr lang="es-PE" dirty="0" smtClean="0"/>
              <a:t>Definición</a:t>
            </a:r>
          </a:p>
          <a:p>
            <a:pPr algn="just"/>
            <a:r>
              <a:rPr lang="es-PE" dirty="0" smtClean="0"/>
              <a:t>Elementos en el aprendizaje colaborativo</a:t>
            </a:r>
          </a:p>
          <a:p>
            <a:pPr lvl="1" algn="just"/>
            <a:r>
              <a:rPr lang="es-PE" dirty="0" smtClean="0"/>
              <a:t>Interdependencia positiva, interacción </a:t>
            </a:r>
            <a:r>
              <a:rPr lang="es-PE" dirty="0" err="1" smtClean="0"/>
              <a:t>face</a:t>
            </a:r>
            <a:r>
              <a:rPr lang="es-PE" dirty="0" smtClean="0"/>
              <a:t>-to-</a:t>
            </a:r>
            <a:r>
              <a:rPr lang="es-PE" dirty="0" err="1" smtClean="0"/>
              <a:t>face</a:t>
            </a:r>
            <a:r>
              <a:rPr lang="es-PE" dirty="0" smtClean="0"/>
              <a:t>, responsabilidad individual, habilidades sociales, autoevaluación.</a:t>
            </a:r>
          </a:p>
          <a:p>
            <a:pPr algn="just"/>
            <a:r>
              <a:rPr lang="es-PE" dirty="0" smtClean="0"/>
              <a:t>Beneficios del aprendizaje colaborativo</a:t>
            </a:r>
          </a:p>
          <a:p>
            <a:pPr lvl="1" algn="just"/>
            <a:r>
              <a:rPr lang="es-PE" dirty="0" smtClean="0"/>
              <a:t>Sociales, psicológicos,  académicos</a:t>
            </a:r>
          </a:p>
          <a:p>
            <a:pPr algn="just"/>
            <a:r>
              <a:rPr lang="es-PE" dirty="0" smtClean="0"/>
              <a:t>Técnicas</a:t>
            </a:r>
            <a:endParaRPr lang="es-PE" dirty="0"/>
          </a:p>
          <a:p>
            <a:pPr lvl="1" algn="just"/>
            <a:r>
              <a:rPr lang="es-PE" dirty="0" smtClean="0"/>
              <a:t>Técnica de </a:t>
            </a:r>
            <a:r>
              <a:rPr lang="es-PE" dirty="0" err="1" smtClean="0"/>
              <a:t>jigsaw</a:t>
            </a:r>
            <a:endParaRPr lang="es-PE" dirty="0" smtClean="0"/>
          </a:p>
          <a:p>
            <a:pPr lvl="1" algn="just"/>
            <a:r>
              <a:rPr lang="es-PE" dirty="0" smtClean="0"/>
              <a:t>Programación en pares</a:t>
            </a:r>
          </a:p>
          <a:p>
            <a:pPr algn="just"/>
            <a:r>
              <a:rPr lang="es-PE" dirty="0" smtClean="0"/>
              <a:t>Tecnologías web</a:t>
            </a:r>
            <a:endParaRPr lang="es-PE" dirty="0"/>
          </a:p>
          <a:p>
            <a:pPr lvl="1" algn="just"/>
            <a:endParaRPr lang="es-PE" dirty="0" smtClean="0"/>
          </a:p>
        </p:txBody>
      </p:sp>
    </p:spTree>
    <p:extLst>
      <p:ext uri="{BB962C8B-B14F-4D97-AF65-F5344CB8AC3E}">
        <p14:creationId xmlns:p14="http://schemas.microsoft.com/office/powerpoint/2010/main" val="5838747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err="1" smtClean="0"/>
              <a:t>Jigsaw</a:t>
            </a:r>
            <a:endParaRPr lang="es-P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14500"/>
            <a:ext cx="4371975"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3411731"/>
            <a:ext cx="4391025"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14" y="4653136"/>
            <a:ext cx="4210050"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438117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fedesarrollo.org.co/wp-content/uploads/2011/08/investigaciones.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09539" y="2420888"/>
            <a:ext cx="7388113" cy="3630910"/>
          </a:xfrm>
          <a:prstGeom prst="rect">
            <a:avLst/>
          </a:prstGeom>
          <a:noFill/>
          <a:extLst>
            <a:ext uri="{909E8E84-426E-40dd-AFC4-6F175D3DCCD1}">
              <a14:hiddenFill xmlns:a14="http://schemas.microsoft.com/office/drawing/2010/main">
                <a:solidFill>
                  <a:srgbClr val="FFFFFF"/>
                </a:solidFill>
              </a14:hiddenFill>
            </a:ext>
          </a:extLst>
        </p:spPr>
      </p:pic>
      <p:sp>
        <p:nvSpPr>
          <p:cNvPr id="4" name="3 Título"/>
          <p:cNvSpPr>
            <a:spLocks noGrp="1"/>
          </p:cNvSpPr>
          <p:nvPr>
            <p:ph type="title"/>
          </p:nvPr>
        </p:nvSpPr>
        <p:spPr/>
        <p:txBody>
          <a:bodyPr/>
          <a:lstStyle/>
          <a:p>
            <a:r>
              <a:rPr lang="es-PE" dirty="0" smtClean="0"/>
              <a:t>ESTADO DEL ARTE</a:t>
            </a:r>
            <a:endParaRPr lang="es-PE" dirty="0"/>
          </a:p>
        </p:txBody>
      </p:sp>
      <p:sp>
        <p:nvSpPr>
          <p:cNvPr id="5" name="4 Marcador de texto"/>
          <p:cNvSpPr>
            <a:spLocks noGrp="1"/>
          </p:cNvSpPr>
          <p:nvPr>
            <p:ph type="body" idx="1"/>
          </p:nvPr>
        </p:nvSpPr>
        <p:spPr/>
        <p:txBody>
          <a:bodyPr/>
          <a:lstStyle/>
          <a:p>
            <a:r>
              <a:rPr lang="es-PE" dirty="0" smtClean="0"/>
              <a:t>CAPÍTULO 3</a:t>
            </a:r>
            <a:endParaRPr lang="es-PE" dirty="0"/>
          </a:p>
        </p:txBody>
      </p:sp>
    </p:spTree>
    <p:extLst>
      <p:ext uri="{BB962C8B-B14F-4D97-AF65-F5344CB8AC3E}">
        <p14:creationId xmlns:p14="http://schemas.microsoft.com/office/powerpoint/2010/main" val="2642056309"/>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07264" y="1844824"/>
            <a:ext cx="2508552" cy="2266661"/>
          </a:xfrm>
        </p:spPr>
        <p:txBody>
          <a:bodyPr/>
          <a:lstStyle/>
          <a:p>
            <a:r>
              <a:rPr lang="es-PE" sz="2800" dirty="0" smtClean="0"/>
              <a:t>Herramientas para el aprendizaje colaborativo</a:t>
            </a:r>
            <a:endParaRPr lang="es-PE" sz="2800" dirty="0"/>
          </a:p>
        </p:txBody>
      </p:sp>
      <p:pic>
        <p:nvPicPr>
          <p:cNvPr id="3" name="Picture 2"/>
          <p:cNvPicPr>
            <a:picLocks noChangeAspect="1"/>
          </p:cNvPicPr>
          <p:nvPr/>
        </p:nvPicPr>
        <p:blipFill>
          <a:blip r:embed="rId2"/>
          <a:stretch>
            <a:fillRect/>
          </a:stretch>
        </p:blipFill>
        <p:spPr>
          <a:xfrm>
            <a:off x="2843808" y="260648"/>
            <a:ext cx="6118835" cy="6237312"/>
          </a:xfrm>
          <a:prstGeom prst="rect">
            <a:avLst/>
          </a:prstGeom>
        </p:spPr>
      </p:pic>
    </p:spTree>
    <p:extLst>
      <p:ext uri="{BB962C8B-B14F-4D97-AF65-F5344CB8AC3E}">
        <p14:creationId xmlns:p14="http://schemas.microsoft.com/office/powerpoint/2010/main" val="2793132829"/>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50126" y="439224"/>
            <a:ext cx="8041440" cy="970517"/>
          </a:xfrm>
        </p:spPr>
        <p:txBody>
          <a:bodyPr/>
          <a:lstStyle/>
          <a:p>
            <a:r>
              <a:rPr lang="es-PE" sz="3200" dirty="0" smtClean="0"/>
              <a:t>Técnicas para el aprendizaje colaborativo</a:t>
            </a:r>
            <a:endParaRPr lang="es-PE" sz="3200" dirty="0"/>
          </a:p>
        </p:txBody>
      </p:sp>
      <p:pic>
        <p:nvPicPr>
          <p:cNvPr id="3" name="Picture 2"/>
          <p:cNvPicPr>
            <a:picLocks noChangeAspect="1"/>
          </p:cNvPicPr>
          <p:nvPr/>
        </p:nvPicPr>
        <p:blipFill>
          <a:blip r:embed="rId2"/>
          <a:stretch>
            <a:fillRect/>
          </a:stretch>
        </p:blipFill>
        <p:spPr>
          <a:xfrm>
            <a:off x="764864" y="1340768"/>
            <a:ext cx="7614272" cy="5199732"/>
          </a:xfrm>
          <a:prstGeom prst="rect">
            <a:avLst/>
          </a:prstGeom>
        </p:spPr>
      </p:pic>
    </p:spTree>
    <p:extLst>
      <p:ext uri="{BB962C8B-B14F-4D97-AF65-F5344CB8AC3E}">
        <p14:creationId xmlns:p14="http://schemas.microsoft.com/office/powerpoint/2010/main" val="264126507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514267"/>
            <a:ext cx="8041440" cy="970517"/>
          </a:xfrm>
        </p:spPr>
        <p:txBody>
          <a:bodyPr/>
          <a:lstStyle/>
          <a:p>
            <a:r>
              <a:rPr lang="es-PE" sz="3600" dirty="0" err="1" smtClean="0"/>
              <a:t>Frameworks</a:t>
            </a:r>
            <a:r>
              <a:rPr lang="es-PE" sz="3600" dirty="0" smtClean="0"/>
              <a:t> para aplicaciones web</a:t>
            </a:r>
            <a:endParaRPr lang="es-PE" sz="3600" dirty="0"/>
          </a:p>
        </p:txBody>
      </p:sp>
      <p:pic>
        <p:nvPicPr>
          <p:cNvPr id="3" name="Picture 2"/>
          <p:cNvPicPr>
            <a:picLocks noChangeAspect="1"/>
          </p:cNvPicPr>
          <p:nvPr/>
        </p:nvPicPr>
        <p:blipFill>
          <a:blip r:embed="rId2"/>
          <a:stretch>
            <a:fillRect/>
          </a:stretch>
        </p:blipFill>
        <p:spPr>
          <a:xfrm>
            <a:off x="781129" y="1268760"/>
            <a:ext cx="7581742" cy="5267548"/>
          </a:xfrm>
          <a:prstGeom prst="rect">
            <a:avLst/>
          </a:prstGeom>
        </p:spPr>
      </p:pic>
    </p:spTree>
    <p:extLst>
      <p:ext uri="{BB962C8B-B14F-4D97-AF65-F5344CB8AC3E}">
        <p14:creationId xmlns:p14="http://schemas.microsoft.com/office/powerpoint/2010/main" val="1458493078"/>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4.googleusercontent.com/-ByNQFUI7DFM/AAAAAAAAAAI/AAAAAAAAAEk/ApngxioX7pE/photo.jp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11560" y="2204864"/>
            <a:ext cx="7853858" cy="4181450"/>
          </a:xfrm>
          <a:prstGeom prst="rect">
            <a:avLst/>
          </a:prstGeom>
          <a:noFill/>
          <a:extLst>
            <a:ext uri="{909E8E84-426E-40dd-AFC4-6F175D3DCCD1}">
              <a14:hiddenFill xmlns:a14="http://schemas.microsoft.com/office/drawing/2010/main">
                <a:solidFill>
                  <a:srgbClr val="FFFFFF"/>
                </a:solidFill>
              </a14:hiddenFill>
            </a:ext>
          </a:extLst>
        </p:spPr>
      </p:pic>
      <p:sp>
        <p:nvSpPr>
          <p:cNvPr id="4" name="3 Título"/>
          <p:cNvSpPr>
            <a:spLocks noGrp="1"/>
          </p:cNvSpPr>
          <p:nvPr>
            <p:ph type="title"/>
          </p:nvPr>
        </p:nvSpPr>
        <p:spPr/>
        <p:txBody>
          <a:bodyPr/>
          <a:lstStyle/>
          <a:p>
            <a:r>
              <a:rPr lang="es-PE" dirty="0" smtClean="0"/>
              <a:t>APORTE PRÁCTICO</a:t>
            </a:r>
            <a:endParaRPr lang="es-PE" dirty="0"/>
          </a:p>
        </p:txBody>
      </p:sp>
      <p:sp>
        <p:nvSpPr>
          <p:cNvPr id="5" name="4 Marcador de texto"/>
          <p:cNvSpPr>
            <a:spLocks noGrp="1"/>
          </p:cNvSpPr>
          <p:nvPr>
            <p:ph type="body" idx="1"/>
          </p:nvPr>
        </p:nvSpPr>
        <p:spPr/>
        <p:txBody>
          <a:bodyPr/>
          <a:lstStyle/>
          <a:p>
            <a:r>
              <a:rPr lang="es-PE" dirty="0" smtClean="0"/>
              <a:t>CAPÍTULO4</a:t>
            </a:r>
            <a:endParaRPr lang="es-PE" dirty="0"/>
          </a:p>
        </p:txBody>
      </p:sp>
    </p:spTree>
    <p:extLst>
      <p:ext uri="{BB962C8B-B14F-4D97-AF65-F5344CB8AC3E}">
        <p14:creationId xmlns:p14="http://schemas.microsoft.com/office/powerpoint/2010/main" val="2029879608"/>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260648"/>
            <a:ext cx="8041440" cy="962011"/>
          </a:xfrm>
        </p:spPr>
        <p:txBody>
          <a:bodyPr/>
          <a:lstStyle/>
          <a:p>
            <a:r>
              <a:rPr lang="es-PE" dirty="0" smtClean="0"/>
              <a:t>SISTEMA JIGSAW CODING</a:t>
            </a:r>
            <a:endParaRPr lang="es-PE" dirty="0"/>
          </a:p>
        </p:txBody>
      </p:sp>
      <p:pic>
        <p:nvPicPr>
          <p:cNvPr id="4099" name="Picture 3" descr="C:\Users\LeibnitzPavel\Documents\tesis\figuras\casosdeuso\casos_de_us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93" y="1124744"/>
            <a:ext cx="8548694" cy="458260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1.bp.blogspot.com/-AkCr32mKnno/TmjQ2C3KlDI/AAAAAAAAAAU/lLcze3JEKKA/s1600/RUP1+%25281%25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4980783"/>
            <a:ext cx="1403859" cy="124433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http://upload.wikimedia.org/wikipedia/en/9/9c/Playframewo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21" y="4976182"/>
            <a:ext cx="1666248" cy="658169"/>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http://www.unixstickers.com/image/cache/data/stickers/postgresql/postgresql_bumper.sh-600x600.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826" r="11890"/>
          <a:stretch/>
        </p:blipFill>
        <p:spPr bwMode="auto">
          <a:xfrm>
            <a:off x="2433024" y="4365104"/>
            <a:ext cx="1418896" cy="1860009"/>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http://www.codecheese.com/wp-content/uploads/heroku-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t="30618" b="34691"/>
          <a:stretch/>
        </p:blipFill>
        <p:spPr bwMode="auto">
          <a:xfrm>
            <a:off x="4283968" y="5559900"/>
            <a:ext cx="2095500" cy="72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5003"/>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monografias.com/trabajos13/bolsa/Image1552.gif"/>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203848" y="1411027"/>
            <a:ext cx="5316066" cy="4610262"/>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solidFill>
                  <a:schemeClr val="tx1"/>
                </a:solidFill>
              </a:rPr>
              <a:t>INTRODUCCIÓN</a:t>
            </a:r>
            <a:endParaRPr lang="es-PE" dirty="0">
              <a:solidFill>
                <a:schemeClr val="tx1"/>
              </a:solidFill>
            </a:endParaRPr>
          </a:p>
        </p:txBody>
      </p:sp>
      <p:sp>
        <p:nvSpPr>
          <p:cNvPr id="3" name="2 Marcador de texto"/>
          <p:cNvSpPr>
            <a:spLocks noGrp="1"/>
          </p:cNvSpPr>
          <p:nvPr>
            <p:ph type="body" idx="1"/>
          </p:nvPr>
        </p:nvSpPr>
        <p:spPr/>
        <p:txBody>
          <a:bodyPr/>
          <a:lstStyle/>
          <a:p>
            <a:r>
              <a:rPr lang="es-PE" dirty="0" smtClean="0"/>
              <a:t>CAPÍTULO 1</a:t>
            </a:r>
            <a:endParaRPr lang="es-PE" dirty="0"/>
          </a:p>
        </p:txBody>
      </p:sp>
    </p:spTree>
    <p:extLst>
      <p:ext uri="{BB962C8B-B14F-4D97-AF65-F5344CB8AC3E}">
        <p14:creationId xmlns:p14="http://schemas.microsoft.com/office/powerpoint/2010/main" val="252811084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2.bp.blogspot.com/_0ASvydKO-TQ/S-s4vSlX-mI/AAAAAAAAABM/xnQsfRRxbQA/S740/programacion-java-siemens.gif"/>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7544" y="1988840"/>
            <a:ext cx="8280920" cy="4163542"/>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CASO DE ESTUDIO</a:t>
            </a:r>
            <a:endParaRPr lang="es-PE" dirty="0"/>
          </a:p>
        </p:txBody>
      </p:sp>
      <p:sp>
        <p:nvSpPr>
          <p:cNvPr id="3" name="2 Marcador de texto"/>
          <p:cNvSpPr>
            <a:spLocks noGrp="1"/>
          </p:cNvSpPr>
          <p:nvPr>
            <p:ph type="body" idx="1"/>
          </p:nvPr>
        </p:nvSpPr>
        <p:spPr/>
        <p:txBody>
          <a:bodyPr/>
          <a:lstStyle/>
          <a:p>
            <a:r>
              <a:rPr lang="es-PE" dirty="0" smtClean="0"/>
              <a:t>CAPÍTULO 5</a:t>
            </a:r>
            <a:endParaRPr lang="es-PE" dirty="0"/>
          </a:p>
        </p:txBody>
      </p:sp>
    </p:spTree>
    <p:extLst>
      <p:ext uri="{BB962C8B-B14F-4D97-AF65-F5344CB8AC3E}">
        <p14:creationId xmlns:p14="http://schemas.microsoft.com/office/powerpoint/2010/main" val="718534770"/>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dirty="0" smtClean="0"/>
              <a:t>POBLACIÓN Y TEMAS</a:t>
            </a:r>
            <a:endParaRPr lang="es-PE" dirty="0"/>
          </a:p>
        </p:txBody>
      </p:sp>
      <p:pic>
        <p:nvPicPr>
          <p:cNvPr id="5122" name="Picture 2" descr="http://oratoria.files.wordpress.com/2008/07/grupo-de-personas-conectadas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49" y="1540844"/>
            <a:ext cx="2496277" cy="18722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poblac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1268760"/>
            <a:ext cx="3810000" cy="3407664"/>
          </a:xfrm>
          <a:prstGeom prst="rect">
            <a:avLst/>
          </a:prstGeom>
        </p:spPr>
      </p:pic>
      <p:sp>
        <p:nvSpPr>
          <p:cNvPr id="7" name="TextBox 6"/>
          <p:cNvSpPr txBox="1"/>
          <p:nvPr/>
        </p:nvSpPr>
        <p:spPr>
          <a:xfrm>
            <a:off x="611560" y="3717032"/>
            <a:ext cx="2911937" cy="1477328"/>
          </a:xfrm>
          <a:prstGeom prst="rect">
            <a:avLst/>
          </a:prstGeom>
          <a:noFill/>
        </p:spPr>
        <p:txBody>
          <a:bodyPr wrap="none" rtlCol="0">
            <a:spAutoFit/>
          </a:bodyPr>
          <a:lstStyle/>
          <a:p>
            <a:r>
              <a:rPr lang="en-US" b="1" dirty="0" smtClean="0">
                <a:solidFill>
                  <a:srgbClr val="FF0000"/>
                </a:solidFill>
              </a:rPr>
              <a:t>FASE EXPERTOS </a:t>
            </a:r>
            <a:r>
              <a:rPr lang="mr-IN" b="1" dirty="0" smtClean="0">
                <a:solidFill>
                  <a:srgbClr val="FF0000"/>
                </a:solidFill>
              </a:rPr>
              <a:t>–</a:t>
            </a:r>
            <a:r>
              <a:rPr lang="en-US" b="1" dirty="0" smtClean="0">
                <a:solidFill>
                  <a:srgbClr val="FF0000"/>
                </a:solidFill>
              </a:rPr>
              <a:t> JIGSAW</a:t>
            </a:r>
          </a:p>
          <a:p>
            <a:pPr marL="285750" indent="-285750">
              <a:buFont typeface="Arial"/>
              <a:buChar char="•"/>
            </a:pPr>
            <a:r>
              <a:rPr lang="en-US" dirty="0" err="1" smtClean="0"/>
              <a:t>Segundos</a:t>
            </a:r>
            <a:endParaRPr lang="en-US" dirty="0" smtClean="0"/>
          </a:p>
          <a:p>
            <a:pPr marL="285750" indent="-285750">
              <a:buFont typeface="Arial"/>
              <a:buChar char="•"/>
            </a:pPr>
            <a:r>
              <a:rPr lang="en-US" dirty="0" err="1" smtClean="0"/>
              <a:t>Es</a:t>
            </a:r>
            <a:r>
              <a:rPr lang="en-US" dirty="0" smtClean="0"/>
              <a:t> </a:t>
            </a:r>
            <a:r>
              <a:rPr lang="en-US" dirty="0" err="1" smtClean="0"/>
              <a:t>tri</a:t>
            </a:r>
            <a:r>
              <a:rPr lang="en-US" dirty="0" err="1" smtClean="0"/>
              <a:t>ángulo</a:t>
            </a:r>
            <a:endParaRPr lang="en-US" dirty="0" smtClean="0"/>
          </a:p>
          <a:p>
            <a:pPr marL="285750" indent="-285750">
              <a:buFont typeface="Arial"/>
              <a:buChar char="•"/>
            </a:pPr>
            <a:r>
              <a:rPr lang="en-US" dirty="0" smtClean="0"/>
              <a:t>Fibonacci</a:t>
            </a:r>
          </a:p>
          <a:p>
            <a:pPr marL="285750" indent="-285750">
              <a:buFont typeface="Arial"/>
              <a:buChar char="•"/>
            </a:pPr>
            <a:r>
              <a:rPr lang="en-US" dirty="0" err="1" smtClean="0"/>
              <a:t>Burbuja</a:t>
            </a:r>
            <a:r>
              <a:rPr lang="en-US" dirty="0" smtClean="0"/>
              <a:t> </a:t>
            </a:r>
            <a:r>
              <a:rPr lang="en-US" dirty="0" err="1" smtClean="0"/>
              <a:t>ascendente</a:t>
            </a:r>
            <a:endParaRPr lang="en-US" dirty="0"/>
          </a:p>
        </p:txBody>
      </p:sp>
      <p:sp>
        <p:nvSpPr>
          <p:cNvPr id="11" name="TextBox 10"/>
          <p:cNvSpPr txBox="1"/>
          <p:nvPr/>
        </p:nvSpPr>
        <p:spPr>
          <a:xfrm>
            <a:off x="3707904" y="4941168"/>
            <a:ext cx="2557110" cy="1200329"/>
          </a:xfrm>
          <a:prstGeom prst="rect">
            <a:avLst/>
          </a:prstGeom>
          <a:noFill/>
        </p:spPr>
        <p:txBody>
          <a:bodyPr wrap="none" rtlCol="0">
            <a:spAutoFit/>
          </a:bodyPr>
          <a:lstStyle/>
          <a:p>
            <a:r>
              <a:rPr lang="en-US" b="1" dirty="0" smtClean="0">
                <a:solidFill>
                  <a:srgbClr val="FF0000"/>
                </a:solidFill>
              </a:rPr>
              <a:t>FASE EVALUACI</a:t>
            </a:r>
            <a:r>
              <a:rPr lang="en-US" b="1" dirty="0" smtClean="0">
                <a:solidFill>
                  <a:srgbClr val="FF0000"/>
                </a:solidFill>
              </a:rPr>
              <a:t>ÓN</a:t>
            </a:r>
          </a:p>
          <a:p>
            <a:pPr marL="285750" indent="-285750">
              <a:buFont typeface="Arial"/>
              <a:buChar char="•"/>
            </a:pPr>
            <a:r>
              <a:rPr lang="en-US" dirty="0" err="1" smtClean="0"/>
              <a:t>Ordenar</a:t>
            </a:r>
            <a:r>
              <a:rPr lang="en-US" dirty="0" smtClean="0"/>
              <a:t> </a:t>
            </a:r>
            <a:r>
              <a:rPr lang="en-US" dirty="0" err="1" smtClean="0"/>
              <a:t>a,b,c</a:t>
            </a:r>
            <a:endParaRPr lang="en-US" dirty="0" smtClean="0"/>
          </a:p>
          <a:p>
            <a:pPr marL="285750" indent="-285750">
              <a:buFont typeface="Arial"/>
              <a:buChar char="•"/>
            </a:pPr>
            <a:r>
              <a:rPr lang="en-US" dirty="0" smtClean="0"/>
              <a:t>Factorial</a:t>
            </a:r>
          </a:p>
          <a:p>
            <a:pPr marL="285750" indent="-285750">
              <a:buFont typeface="Arial"/>
              <a:buChar char="•"/>
            </a:pPr>
            <a:r>
              <a:rPr lang="en-US" dirty="0" err="1" smtClean="0"/>
              <a:t>Burbuja</a:t>
            </a:r>
            <a:r>
              <a:rPr lang="en-US" dirty="0" smtClean="0"/>
              <a:t> </a:t>
            </a:r>
            <a:r>
              <a:rPr lang="en-US" dirty="0" err="1" smtClean="0"/>
              <a:t>descendente</a:t>
            </a:r>
            <a:endParaRPr lang="en-US" dirty="0" smtClean="0"/>
          </a:p>
        </p:txBody>
      </p:sp>
    </p:spTree>
    <p:extLst>
      <p:ext uri="{BB962C8B-B14F-4D97-AF65-F5344CB8AC3E}">
        <p14:creationId xmlns:p14="http://schemas.microsoft.com/office/powerpoint/2010/main" val="2659992554"/>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0400" y="0"/>
            <a:ext cx="7812911" cy="6858000"/>
          </a:xfrm>
          <a:prstGeom prst="rect">
            <a:avLst/>
          </a:prstGeom>
        </p:spPr>
      </p:pic>
    </p:spTree>
    <p:extLst>
      <p:ext uri="{BB962C8B-B14F-4D97-AF65-F5344CB8AC3E}">
        <p14:creationId xmlns:p14="http://schemas.microsoft.com/office/powerpoint/2010/main" val="1953928301"/>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sz="3600" dirty="0" smtClean="0"/>
              <a:t>SISTEMAS: Grupos Expertos y Jigsaw</a:t>
            </a:r>
            <a:endParaRPr lang="es-PE" sz="3600" dirty="0"/>
          </a:p>
        </p:txBody>
      </p:sp>
      <p:pic>
        <p:nvPicPr>
          <p:cNvPr id="3" name="Picture 2" descr="c5_sistemas_grup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68760"/>
            <a:ext cx="9144000" cy="5393121"/>
          </a:xfrm>
          <a:prstGeom prst="rect">
            <a:avLst/>
          </a:prstGeom>
        </p:spPr>
      </p:pic>
    </p:spTree>
    <p:extLst>
      <p:ext uri="{BB962C8B-B14F-4D97-AF65-F5344CB8AC3E}">
        <p14:creationId xmlns:p14="http://schemas.microsoft.com/office/powerpoint/2010/main" val="283363596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sz="3600" dirty="0" smtClean="0"/>
              <a:t>SOFTWARE: </a:t>
            </a:r>
            <a:r>
              <a:rPr lang="es-PE" sz="3600" dirty="0"/>
              <a:t>Grupos Expertos y Jigsaw</a:t>
            </a:r>
            <a:endParaRPr lang="es-PE" sz="3600" dirty="0"/>
          </a:p>
        </p:txBody>
      </p:sp>
      <p:pic>
        <p:nvPicPr>
          <p:cNvPr id="4" name="Picture 3" descr="c5_software_grup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68760"/>
            <a:ext cx="9144000" cy="5393121"/>
          </a:xfrm>
          <a:prstGeom prst="rect">
            <a:avLst/>
          </a:prstGeom>
        </p:spPr>
      </p:pic>
    </p:spTree>
    <p:extLst>
      <p:ext uri="{BB962C8B-B14F-4D97-AF65-F5344CB8AC3E}">
        <p14:creationId xmlns:p14="http://schemas.microsoft.com/office/powerpoint/2010/main" val="239207236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sz="3600" dirty="0" smtClean="0"/>
              <a:t>SISTEMAS: Sesiones</a:t>
            </a:r>
            <a:endParaRPr lang="es-PE" sz="3600" dirty="0"/>
          </a:p>
        </p:txBody>
      </p:sp>
      <p:pic>
        <p:nvPicPr>
          <p:cNvPr id="3" name="Picture 2" descr="c5_sistemas_sesion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20255"/>
            <a:ext cx="9144000" cy="5393121"/>
          </a:xfrm>
          <a:prstGeom prst="rect">
            <a:avLst/>
          </a:prstGeom>
        </p:spPr>
      </p:pic>
    </p:spTree>
    <p:extLst>
      <p:ext uri="{BB962C8B-B14F-4D97-AF65-F5344CB8AC3E}">
        <p14:creationId xmlns:p14="http://schemas.microsoft.com/office/powerpoint/2010/main" val="109696210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sz="3600" dirty="0" smtClean="0"/>
              <a:t>SOFTWARE: Sesiones</a:t>
            </a:r>
            <a:endParaRPr lang="es-PE" sz="3600" dirty="0"/>
          </a:p>
        </p:txBody>
      </p:sp>
      <p:pic>
        <p:nvPicPr>
          <p:cNvPr id="4" name="Picture 3" descr="c5_software_sesion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48247"/>
            <a:ext cx="9144000" cy="5393121"/>
          </a:xfrm>
          <a:prstGeom prst="rect">
            <a:avLst/>
          </a:prstGeom>
        </p:spPr>
      </p:pic>
    </p:spTree>
    <p:extLst>
      <p:ext uri="{BB962C8B-B14F-4D97-AF65-F5344CB8AC3E}">
        <p14:creationId xmlns:p14="http://schemas.microsoft.com/office/powerpoint/2010/main" val="2788689350"/>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encrypted-tbn2.gstatic.com/images?q=tbn:ANd9GcT2Gh_KTVjfipXe8Xti7ctju__4sEauZp2v8-dEg44BIVn8flMaCw"/>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56078" y="1844824"/>
            <a:ext cx="7734680" cy="426300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ANÁLISIS DE RESULTADOS</a:t>
            </a:r>
            <a:endParaRPr lang="es-PE" dirty="0"/>
          </a:p>
        </p:txBody>
      </p:sp>
      <p:sp>
        <p:nvSpPr>
          <p:cNvPr id="3" name="2 Marcador de texto"/>
          <p:cNvSpPr>
            <a:spLocks noGrp="1"/>
          </p:cNvSpPr>
          <p:nvPr>
            <p:ph type="body" idx="1"/>
          </p:nvPr>
        </p:nvSpPr>
        <p:spPr/>
        <p:txBody>
          <a:bodyPr/>
          <a:lstStyle/>
          <a:p>
            <a:r>
              <a:rPr lang="es-PE" dirty="0" smtClean="0"/>
              <a:t>CAPÍTULO 6</a:t>
            </a:r>
            <a:endParaRPr lang="es-PE" dirty="0"/>
          </a:p>
        </p:txBody>
      </p:sp>
    </p:spTree>
    <p:extLst>
      <p:ext uri="{BB962C8B-B14F-4D97-AF65-F5344CB8AC3E}">
        <p14:creationId xmlns:p14="http://schemas.microsoft.com/office/powerpoint/2010/main" val="228058944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904205"/>
          </a:xfrm>
        </p:spPr>
        <p:txBody>
          <a:bodyPr/>
          <a:lstStyle/>
          <a:p>
            <a:r>
              <a:rPr lang="es-PE" sz="4400" dirty="0" smtClean="0"/>
              <a:t>SOLUCIONES A LOS PROBLEMAS</a:t>
            </a:r>
            <a:endParaRPr lang="es-PE" sz="4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72816"/>
            <a:ext cx="6820094" cy="4009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452124"/>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904205"/>
          </a:xfrm>
        </p:spPr>
        <p:txBody>
          <a:bodyPr/>
          <a:lstStyle/>
          <a:p>
            <a:r>
              <a:rPr lang="es-PE" sz="4400" dirty="0" smtClean="0"/>
              <a:t>SOLUCIONES A LOS PROBLEMAS</a:t>
            </a:r>
            <a:endParaRPr lang="es-PE" sz="4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372" y="1628801"/>
            <a:ext cx="8136084" cy="4567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98713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rena.edu.ve/cuartaEtapa/metodologia/Imagenes/T2img1.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5856" y="1412776"/>
            <a:ext cx="5547460" cy="5038518"/>
          </a:xfrm>
          <a:prstGeom prst="rect">
            <a:avLst/>
          </a:prstGeom>
          <a:noFill/>
          <a:extLst>
            <a:ext uri="{909E8E84-426E-40dd-AFC4-6F175D3DCCD1}">
              <a14:hiddenFill xmlns:a14="http://schemas.microsoft.com/office/drawing/2010/main">
                <a:solidFill>
                  <a:srgbClr val="FFFFFF"/>
                </a:solidFill>
              </a14:hiddenFill>
            </a:ext>
          </a:extLst>
        </p:spPr>
      </p:pic>
      <p:sp>
        <p:nvSpPr>
          <p:cNvPr id="9" name="8 Título"/>
          <p:cNvSpPr>
            <a:spLocks noGrp="1"/>
          </p:cNvSpPr>
          <p:nvPr>
            <p:ph type="title"/>
          </p:nvPr>
        </p:nvSpPr>
        <p:spPr>
          <a:xfrm>
            <a:off x="551280" y="260648"/>
            <a:ext cx="8197184" cy="648072"/>
          </a:xfrm>
        </p:spPr>
        <p:txBody>
          <a:bodyPr/>
          <a:lstStyle/>
          <a:p>
            <a:r>
              <a:rPr lang="es-PE" sz="4000" dirty="0" smtClean="0"/>
              <a:t>ANTECEDENTES</a:t>
            </a:r>
            <a:endParaRPr lang="es-PE" sz="4000" dirty="0"/>
          </a:p>
        </p:txBody>
      </p:sp>
      <p:graphicFrame>
        <p:nvGraphicFramePr>
          <p:cNvPr id="3" name="2 Marcador de contenido"/>
          <p:cNvGraphicFramePr>
            <a:graphicFrameLocks noGrp="1"/>
          </p:cNvGraphicFramePr>
          <p:nvPr>
            <p:ph idx="1"/>
            <p:extLst>
              <p:ext uri="{D42A27DB-BD31-4B8C-83A1-F6EECF244321}">
                <p14:modId xmlns:p14="http://schemas.microsoft.com/office/powerpoint/2010/main" val="416346643"/>
              </p:ext>
            </p:extLst>
          </p:nvPr>
        </p:nvGraphicFramePr>
        <p:xfrm>
          <a:off x="395536" y="1137438"/>
          <a:ext cx="8427780" cy="3155721"/>
        </p:xfrm>
        <a:graphic>
          <a:graphicData uri="http://schemas.openxmlformats.org/drawingml/2006/table">
            <a:tbl>
              <a:tblPr firstRow="1" bandRow="1">
                <a:tableStyleId>{5C22544A-7EE6-4342-B048-85BDC9FD1C3A}</a:tableStyleId>
              </a:tblPr>
              <a:tblGrid>
                <a:gridCol w="6001759"/>
                <a:gridCol w="2426021"/>
              </a:tblGrid>
              <a:tr h="437853">
                <a:tc>
                  <a:txBody>
                    <a:bodyPr/>
                    <a:lstStyle/>
                    <a:p>
                      <a:pPr algn="just"/>
                      <a:r>
                        <a:rPr lang="es-PE" sz="1400" dirty="0" smtClean="0"/>
                        <a:t>Antecedente</a:t>
                      </a:r>
                      <a:endParaRPr lang="es-PE" sz="1400" dirty="0"/>
                    </a:p>
                  </a:txBody>
                  <a:tcPr anchor="ctr"/>
                </a:tc>
                <a:tc>
                  <a:txBody>
                    <a:bodyPr/>
                    <a:lstStyle/>
                    <a:p>
                      <a:pPr algn="just"/>
                      <a:r>
                        <a:rPr lang="es-PE" sz="1400" dirty="0" smtClean="0"/>
                        <a:t>Referencia</a:t>
                      </a:r>
                      <a:endParaRPr lang="es-PE" sz="1400" dirty="0"/>
                    </a:p>
                  </a:txBody>
                  <a:tcPr anchor="ctr"/>
                </a:tc>
              </a:tr>
              <a:tr h="917605">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La idea del </a:t>
                      </a:r>
                      <a:r>
                        <a:rPr lang="en-US" sz="1400" kern="1200" dirty="0" err="1" smtClean="0">
                          <a:solidFill>
                            <a:schemeClr val="dk1"/>
                          </a:solidFill>
                          <a:effectLst/>
                          <a:latin typeface="+mn-lt"/>
                          <a:ea typeface="+mn-ea"/>
                          <a:cs typeface="+mn-cs"/>
                        </a:rPr>
                        <a:t>aprendizaje</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colaborativo</a:t>
                      </a:r>
                      <a:r>
                        <a:rPr lang="en-US" sz="1400" kern="1200" dirty="0" smtClean="0">
                          <a:solidFill>
                            <a:schemeClr val="dk1"/>
                          </a:solidFill>
                          <a:effectLst/>
                          <a:latin typeface="+mn-lt"/>
                          <a:ea typeface="+mn-ea"/>
                          <a:cs typeface="+mn-cs"/>
                        </a:rPr>
                        <a:t>(AC) </a:t>
                      </a:r>
                      <a:r>
                        <a:rPr lang="en-US" sz="1400" kern="1200" dirty="0" err="1" smtClean="0">
                          <a:solidFill>
                            <a:schemeClr val="dk1"/>
                          </a:solidFill>
                          <a:effectLst/>
                          <a:latin typeface="+mn-lt"/>
                          <a:ea typeface="+mn-ea"/>
                          <a:cs typeface="+mn-cs"/>
                        </a:rPr>
                        <a:t>empezó</a:t>
                      </a:r>
                      <a:r>
                        <a:rPr lang="en-US" sz="1400" kern="1200" dirty="0" smtClean="0">
                          <a:solidFill>
                            <a:schemeClr val="dk1"/>
                          </a:solidFill>
                          <a:effectLst/>
                          <a:latin typeface="+mn-lt"/>
                          <a:ea typeface="+mn-ea"/>
                          <a:cs typeface="+mn-cs"/>
                        </a:rPr>
                        <a:t> a </a:t>
                      </a:r>
                      <a:r>
                        <a:rPr lang="en-US" sz="1400" kern="1200" dirty="0" err="1" smtClean="0">
                          <a:solidFill>
                            <a:schemeClr val="dk1"/>
                          </a:solidFill>
                          <a:effectLst/>
                          <a:latin typeface="+mn-lt"/>
                          <a:ea typeface="+mn-ea"/>
                          <a:cs typeface="+mn-cs"/>
                        </a:rPr>
                        <a:t>ser</a:t>
                      </a:r>
                      <a:r>
                        <a:rPr lang="en-US" sz="1400" kern="1200" dirty="0" smtClean="0">
                          <a:solidFill>
                            <a:schemeClr val="dk1"/>
                          </a:solidFill>
                          <a:effectLst/>
                          <a:latin typeface="+mn-lt"/>
                          <a:ea typeface="+mn-ea"/>
                          <a:cs typeface="+mn-cs"/>
                        </a:rPr>
                        <a:t> de </a:t>
                      </a:r>
                      <a:r>
                        <a:rPr lang="en-US" sz="1400" kern="1200" dirty="0" err="1" smtClean="0">
                          <a:solidFill>
                            <a:schemeClr val="dk1"/>
                          </a:solidFill>
                          <a:effectLst/>
                          <a:latin typeface="+mn-lt"/>
                          <a:ea typeface="+mn-ea"/>
                          <a:cs typeface="+mn-cs"/>
                        </a:rPr>
                        <a:t>interés</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para</a:t>
                      </a:r>
                      <a:r>
                        <a:rPr lang="en-US" sz="1400" kern="1200" dirty="0" smtClean="0">
                          <a:solidFill>
                            <a:schemeClr val="dk1"/>
                          </a:solidFill>
                          <a:effectLst/>
                          <a:latin typeface="+mn-lt"/>
                          <a:ea typeface="+mn-ea"/>
                          <a:cs typeface="+mn-cs"/>
                        </a:rPr>
                        <a:t> los </a:t>
                      </a:r>
                      <a:r>
                        <a:rPr lang="en-US" sz="1400" kern="1200" dirty="0" err="1" smtClean="0">
                          <a:solidFill>
                            <a:schemeClr val="dk1"/>
                          </a:solidFill>
                          <a:effectLst/>
                          <a:latin typeface="+mn-lt"/>
                          <a:ea typeface="+mn-ea"/>
                          <a:cs typeface="+mn-cs"/>
                        </a:rPr>
                        <a:t>profesores</a:t>
                      </a:r>
                      <a:r>
                        <a:rPr lang="en-US" sz="1400" kern="1200" dirty="0" smtClean="0">
                          <a:solidFill>
                            <a:schemeClr val="dk1"/>
                          </a:solidFill>
                          <a:effectLst/>
                          <a:latin typeface="+mn-lt"/>
                          <a:ea typeface="+mn-ea"/>
                          <a:cs typeface="+mn-cs"/>
                        </a:rPr>
                        <a:t> de </a:t>
                      </a:r>
                      <a:r>
                        <a:rPr lang="en-US" sz="1400" kern="1200" dirty="0" err="1" smtClean="0">
                          <a:solidFill>
                            <a:schemeClr val="dk1"/>
                          </a:solidFill>
                          <a:effectLst/>
                          <a:latin typeface="+mn-lt"/>
                          <a:ea typeface="+mn-ea"/>
                          <a:cs typeface="+mn-cs"/>
                        </a:rPr>
                        <a:t>colegios</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americanos</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allá</a:t>
                      </a:r>
                      <a:r>
                        <a:rPr lang="en-US" sz="1400" kern="1200" dirty="0" smtClean="0">
                          <a:solidFill>
                            <a:schemeClr val="dk1"/>
                          </a:solidFill>
                          <a:effectLst/>
                          <a:latin typeface="+mn-lt"/>
                          <a:ea typeface="+mn-ea"/>
                          <a:cs typeface="+mn-cs"/>
                        </a:rPr>
                        <a:t> </a:t>
                      </a:r>
                      <a:r>
                        <a:rPr lang="en-US" sz="1400" b="0" i="0" u="none" strike="noStrike" kern="1200" baseline="0" dirty="0" err="1" smtClean="0">
                          <a:solidFill>
                            <a:schemeClr val="dk1"/>
                          </a:solidFill>
                          <a:latin typeface="+mn-lt"/>
                          <a:ea typeface="+mn-ea"/>
                          <a:cs typeface="+mn-cs"/>
                        </a:rPr>
                        <a:t>por</a:t>
                      </a:r>
                      <a:r>
                        <a:rPr lang="en-US" sz="1400" kern="1200" dirty="0" smtClean="0">
                          <a:solidFill>
                            <a:schemeClr val="dk1"/>
                          </a:solidFill>
                          <a:effectLst/>
                          <a:latin typeface="+mn-lt"/>
                          <a:ea typeface="+mn-ea"/>
                          <a:cs typeface="+mn-cs"/>
                        </a:rPr>
                        <a:t> el </a:t>
                      </a:r>
                      <a:r>
                        <a:rPr lang="en-US" sz="1400" kern="1200" dirty="0" err="1" smtClean="0">
                          <a:solidFill>
                            <a:schemeClr val="dk1"/>
                          </a:solidFill>
                          <a:effectLst/>
                          <a:latin typeface="+mn-lt"/>
                          <a:ea typeface="+mn-ea"/>
                          <a:cs typeface="+mn-cs"/>
                        </a:rPr>
                        <a:t>año</a:t>
                      </a:r>
                      <a:r>
                        <a:rPr lang="en-US" sz="1400" kern="1200" dirty="0" smtClean="0">
                          <a:solidFill>
                            <a:schemeClr val="dk1"/>
                          </a:solidFill>
                          <a:effectLst/>
                          <a:latin typeface="+mn-lt"/>
                          <a:ea typeface="+mn-ea"/>
                          <a:cs typeface="+mn-cs"/>
                        </a:rPr>
                        <a:t> 1980, </a:t>
                      </a:r>
                      <a:r>
                        <a:rPr lang="en-US" sz="1400" kern="1200" dirty="0" err="1" smtClean="0">
                          <a:solidFill>
                            <a:schemeClr val="dk1"/>
                          </a:solidFill>
                          <a:effectLst/>
                          <a:latin typeface="+mn-lt"/>
                          <a:ea typeface="+mn-ea"/>
                          <a:cs typeface="+mn-cs"/>
                        </a:rPr>
                        <a:t>pero</a:t>
                      </a:r>
                      <a:r>
                        <a:rPr lang="en-US" sz="1400" kern="1200" dirty="0" smtClean="0">
                          <a:solidFill>
                            <a:schemeClr val="dk1"/>
                          </a:solidFill>
                          <a:effectLst/>
                          <a:latin typeface="+mn-lt"/>
                          <a:ea typeface="+mn-ea"/>
                          <a:cs typeface="+mn-cs"/>
                        </a:rPr>
                        <a:t> la </a:t>
                      </a:r>
                      <a:r>
                        <a:rPr lang="en-US" sz="1400" kern="1200" dirty="0" err="1" smtClean="0">
                          <a:solidFill>
                            <a:schemeClr val="dk1"/>
                          </a:solidFill>
                          <a:effectLst/>
                          <a:latin typeface="+mn-lt"/>
                          <a:ea typeface="+mn-ea"/>
                          <a:cs typeface="+mn-cs"/>
                        </a:rPr>
                        <a:t>primera</a:t>
                      </a:r>
                      <a:r>
                        <a:rPr lang="en-US" sz="1400" kern="1200" dirty="0" smtClean="0">
                          <a:solidFill>
                            <a:schemeClr val="dk1"/>
                          </a:solidFill>
                          <a:effectLst/>
                          <a:latin typeface="+mn-lt"/>
                          <a:ea typeface="+mn-ea"/>
                          <a:cs typeface="+mn-cs"/>
                        </a:rPr>
                        <a:t> idea </a:t>
                      </a:r>
                      <a:r>
                        <a:rPr lang="en-US" sz="1400" kern="1200" dirty="0" err="1" smtClean="0">
                          <a:solidFill>
                            <a:schemeClr val="dk1"/>
                          </a:solidFill>
                          <a:effectLst/>
                          <a:latin typeface="+mn-lt"/>
                          <a:ea typeface="+mn-ea"/>
                          <a:cs typeface="+mn-cs"/>
                        </a:rPr>
                        <a:t>básica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fue</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desarrollada</a:t>
                      </a:r>
                      <a:r>
                        <a:rPr lang="en-US" sz="1400" kern="1200" dirty="0" smtClean="0">
                          <a:solidFill>
                            <a:schemeClr val="dk1"/>
                          </a:solidFill>
                          <a:effectLst/>
                          <a:latin typeface="+mn-lt"/>
                          <a:ea typeface="+mn-ea"/>
                          <a:cs typeface="+mn-cs"/>
                        </a:rPr>
                        <a:t> en los </a:t>
                      </a:r>
                      <a:r>
                        <a:rPr lang="en-US" sz="1400" kern="1200" dirty="0" err="1" smtClean="0">
                          <a:solidFill>
                            <a:schemeClr val="dk1"/>
                          </a:solidFill>
                          <a:effectLst/>
                          <a:latin typeface="+mn-lt"/>
                          <a:ea typeface="+mn-ea"/>
                          <a:cs typeface="+mn-cs"/>
                        </a:rPr>
                        <a:t>años</a:t>
                      </a:r>
                      <a:r>
                        <a:rPr lang="en-US" sz="1400" kern="1200" dirty="0" smtClean="0">
                          <a:solidFill>
                            <a:schemeClr val="dk1"/>
                          </a:solidFill>
                          <a:effectLst/>
                          <a:latin typeface="+mn-lt"/>
                          <a:ea typeface="+mn-ea"/>
                          <a:cs typeface="+mn-cs"/>
                        </a:rPr>
                        <a:t> 1950 a 1960 </a:t>
                      </a:r>
                      <a:r>
                        <a:rPr lang="en-US" sz="1400" kern="1200" dirty="0" err="1" smtClean="0">
                          <a:solidFill>
                            <a:schemeClr val="dk1"/>
                          </a:solidFill>
                          <a:effectLst/>
                          <a:latin typeface="+mn-lt"/>
                          <a:ea typeface="+mn-ea"/>
                          <a:cs typeface="+mn-cs"/>
                        </a:rPr>
                        <a:t>por</a:t>
                      </a:r>
                      <a:r>
                        <a:rPr lang="en-US" sz="1400" kern="1200" dirty="0" smtClean="0">
                          <a:solidFill>
                            <a:schemeClr val="dk1"/>
                          </a:solidFill>
                          <a:effectLst/>
                          <a:latin typeface="+mn-lt"/>
                          <a:ea typeface="+mn-ea"/>
                          <a:cs typeface="+mn-cs"/>
                        </a:rPr>
                        <a:t> un </a:t>
                      </a:r>
                      <a:r>
                        <a:rPr lang="en-US" sz="1400" kern="1200" dirty="0" err="1" smtClean="0">
                          <a:solidFill>
                            <a:schemeClr val="dk1"/>
                          </a:solidFill>
                          <a:effectLst/>
                          <a:latin typeface="+mn-lt"/>
                          <a:ea typeface="+mn-ea"/>
                          <a:cs typeface="+mn-cs"/>
                        </a:rPr>
                        <a:t>grupo</a:t>
                      </a:r>
                      <a:r>
                        <a:rPr lang="en-US" sz="1400" kern="1200" dirty="0" smtClean="0">
                          <a:solidFill>
                            <a:schemeClr val="dk1"/>
                          </a:solidFill>
                          <a:effectLst/>
                          <a:latin typeface="+mn-lt"/>
                          <a:ea typeface="+mn-ea"/>
                          <a:cs typeface="+mn-cs"/>
                        </a:rPr>
                        <a:t> de </a:t>
                      </a:r>
                      <a:r>
                        <a:rPr lang="en-US" sz="1400" kern="1200" dirty="0" err="1" smtClean="0">
                          <a:solidFill>
                            <a:schemeClr val="dk1"/>
                          </a:solidFill>
                          <a:effectLst/>
                          <a:latin typeface="+mn-lt"/>
                          <a:ea typeface="+mn-ea"/>
                          <a:cs typeface="+mn-cs"/>
                        </a:rPr>
                        <a:t>profesores</a:t>
                      </a:r>
                      <a:r>
                        <a:rPr lang="en-US" sz="1400" kern="1200" dirty="0" smtClean="0">
                          <a:solidFill>
                            <a:schemeClr val="dk1"/>
                          </a:solidFill>
                          <a:effectLst/>
                          <a:latin typeface="+mn-lt"/>
                          <a:ea typeface="+mn-ea"/>
                          <a:cs typeface="+mn-cs"/>
                        </a:rPr>
                        <a:t> e </a:t>
                      </a:r>
                      <a:r>
                        <a:rPr lang="en-US" sz="1400" kern="1200" dirty="0" err="1" smtClean="0">
                          <a:solidFill>
                            <a:schemeClr val="dk1"/>
                          </a:solidFill>
                          <a:effectLst/>
                          <a:latin typeface="+mn-lt"/>
                          <a:ea typeface="+mn-ea"/>
                          <a:cs typeface="+mn-cs"/>
                        </a:rPr>
                        <a:t>investigadores</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britá</a:t>
                      </a:r>
                      <a:r>
                        <a:rPr lang="en-US" sz="1400" b="0" i="0" u="none" strike="noStrike" kern="1200" baseline="0" dirty="0" err="1" smtClean="0">
                          <a:solidFill>
                            <a:schemeClr val="dk1"/>
                          </a:solidFill>
                          <a:latin typeface="+mn-lt"/>
                          <a:ea typeface="+mn-ea"/>
                          <a:cs typeface="+mn-cs"/>
                        </a:rPr>
                        <a:t>nicos</a:t>
                      </a:r>
                      <a:r>
                        <a:rPr lang="en-US" sz="1400" kern="1200" dirty="0" smtClean="0">
                          <a:solidFill>
                            <a:schemeClr val="dk1"/>
                          </a:solidFill>
                          <a:effectLst/>
                          <a:latin typeface="+mn-lt"/>
                          <a:ea typeface="+mn-ea"/>
                          <a:cs typeface="+mn-cs"/>
                        </a:rPr>
                        <a:t>.</a:t>
                      </a:r>
                      <a:endParaRPr lang="en-US" sz="1400" dirty="0" smtClean="0"/>
                    </a:p>
                  </a:txBody>
                  <a:tcPr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PE" sz="1400" dirty="0" smtClean="0"/>
                        <a:t>(Bruffee, 1984)</a:t>
                      </a:r>
                    </a:p>
                  </a:txBody>
                  <a:tcPr anchor="ctr"/>
                </a:tc>
              </a:tr>
              <a:tr h="874835">
                <a:tc>
                  <a:txBody>
                    <a:bodyPr/>
                    <a:lstStyle/>
                    <a:p>
                      <a:pPr algn="just"/>
                      <a:r>
                        <a:rPr lang="es-PE" sz="1400" b="0" i="0" u="none" strike="noStrike" kern="1200" baseline="0" dirty="0" smtClean="0">
                          <a:solidFill>
                            <a:schemeClr val="dk1"/>
                          </a:solidFill>
                          <a:latin typeface="+mn-lt"/>
                          <a:ea typeface="+mn-ea"/>
                          <a:cs typeface="+mn-cs"/>
                        </a:rPr>
                        <a:t>Existen muchos estudios </a:t>
                      </a:r>
                      <a:r>
                        <a:rPr lang="es-PE" sz="1400" b="0" i="0" u="none" strike="noStrike" kern="1200" baseline="0" dirty="0" err="1" smtClean="0">
                          <a:solidFill>
                            <a:schemeClr val="dk1"/>
                          </a:solidFill>
                          <a:latin typeface="+mn-lt"/>
                          <a:ea typeface="+mn-ea"/>
                          <a:cs typeface="+mn-cs"/>
                        </a:rPr>
                        <a:t>multi</a:t>
                      </a:r>
                      <a:r>
                        <a:rPr lang="es-PE" sz="1400" b="0" i="0" u="none" strike="noStrike" kern="1200" baseline="0" dirty="0" smtClean="0">
                          <a:solidFill>
                            <a:schemeClr val="dk1"/>
                          </a:solidFill>
                          <a:latin typeface="+mn-lt"/>
                          <a:ea typeface="+mn-ea"/>
                          <a:cs typeface="+mn-cs"/>
                        </a:rPr>
                        <a:t> institucionales que indican que hay serias deficiencias en el aprendizaje de alumnos que han pasado uno o más cursos de programación.</a:t>
                      </a:r>
                      <a:endParaRPr lang="es-PE" sz="1400" dirty="0"/>
                    </a:p>
                  </a:txBody>
                  <a:tcPr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PE" sz="1400" b="0" i="0" u="none" strike="noStrike" kern="1200" baseline="0" dirty="0" smtClean="0">
                          <a:solidFill>
                            <a:schemeClr val="dk1"/>
                          </a:solidFill>
                          <a:latin typeface="+mn-lt"/>
                          <a:ea typeface="+mn-ea"/>
                          <a:cs typeface="+mn-cs"/>
                        </a:rPr>
                        <a:t>(McCracken y cols., 2001; </a:t>
                      </a:r>
                      <a:r>
                        <a:rPr lang="es-PE" sz="1400" b="0" i="0" u="none" strike="noStrike" kern="1200" baseline="0" dirty="0" err="1" smtClean="0">
                          <a:solidFill>
                            <a:schemeClr val="dk1"/>
                          </a:solidFill>
                          <a:latin typeface="+mn-lt"/>
                          <a:ea typeface="+mn-ea"/>
                          <a:cs typeface="+mn-cs"/>
                        </a:rPr>
                        <a:t>Lister</a:t>
                      </a:r>
                      <a:r>
                        <a:rPr lang="es-PE" sz="1400" b="0" i="0" u="none" strike="noStrike" kern="1200" baseline="0" dirty="0" smtClean="0">
                          <a:solidFill>
                            <a:schemeClr val="dk1"/>
                          </a:solidFill>
                          <a:latin typeface="+mn-lt"/>
                          <a:ea typeface="+mn-ea"/>
                          <a:cs typeface="+mn-cs"/>
                        </a:rPr>
                        <a:t> y cols., 2004; </a:t>
                      </a:r>
                      <a:r>
                        <a:rPr lang="es-PE" sz="1400" b="0" i="0" u="none" strike="noStrike" kern="1200" baseline="0" dirty="0" err="1" smtClean="0">
                          <a:solidFill>
                            <a:schemeClr val="dk1"/>
                          </a:solidFill>
                          <a:latin typeface="+mn-lt"/>
                          <a:ea typeface="+mn-ea"/>
                          <a:cs typeface="+mn-cs"/>
                        </a:rPr>
                        <a:t>Tenenberg</a:t>
                      </a:r>
                      <a:r>
                        <a:rPr lang="es-PE" sz="1400" b="0" i="0" u="none" strike="noStrike" kern="1200" baseline="0" dirty="0" smtClean="0">
                          <a:solidFill>
                            <a:schemeClr val="dk1"/>
                          </a:solidFill>
                          <a:latin typeface="+mn-lt"/>
                          <a:ea typeface="+mn-ea"/>
                          <a:cs typeface="+mn-cs"/>
                        </a:rPr>
                        <a:t> y cols., 2005)</a:t>
                      </a:r>
                      <a:endParaRPr lang="es-PE" sz="1400" dirty="0" smtClean="0"/>
                    </a:p>
                  </a:txBody>
                  <a:tcPr anchor="ctr"/>
                </a:tc>
              </a:tr>
              <a:tr h="898154">
                <a:tc>
                  <a:txBody>
                    <a:bodyPr/>
                    <a:lstStyle/>
                    <a:p>
                      <a:pPr algn="just"/>
                      <a:r>
                        <a:rPr lang="es-PE" sz="1400" b="0" i="0" u="none" strike="noStrike" kern="1200" baseline="0" dirty="0" smtClean="0">
                          <a:solidFill>
                            <a:schemeClr val="dk1"/>
                          </a:solidFill>
                          <a:latin typeface="+mn-lt"/>
                          <a:ea typeface="+mn-ea"/>
                          <a:cs typeface="+mn-cs"/>
                        </a:rPr>
                        <a:t>Los altos ratios de fracasos en los cursos de introducción a la teoría de las ciencias de la computación son un problema común en las universidades de Alemania, Europa, y Norte América.</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a:t>
                      </a:r>
                      <a:r>
                        <a:rPr lang="es-PE" sz="1400" b="0" i="0" u="none" strike="noStrike" kern="1200" baseline="0" dirty="0" err="1" smtClean="0">
                          <a:solidFill>
                            <a:schemeClr val="dk1"/>
                          </a:solidFill>
                          <a:latin typeface="+mn-lt"/>
                          <a:ea typeface="+mn-ea"/>
                          <a:cs typeface="+mn-cs"/>
                        </a:rPr>
                        <a:t>Knobelsdorf</a:t>
                      </a:r>
                      <a:r>
                        <a:rPr lang="es-PE" sz="1400" b="0" i="0" u="none" strike="noStrike" kern="1200" baseline="0" dirty="0" smtClean="0">
                          <a:solidFill>
                            <a:schemeClr val="dk1"/>
                          </a:solidFill>
                          <a:latin typeface="+mn-lt"/>
                          <a:ea typeface="+mn-ea"/>
                          <a:cs typeface="+mn-cs"/>
                        </a:rPr>
                        <a:t> y cols., 2014)</a:t>
                      </a:r>
                      <a:endParaRPr lang="es-PE" sz="1400" b="0" i="0" u="none" strike="noStrike" kern="1200" baseline="0" dirty="0">
                        <a:solidFill>
                          <a:schemeClr val="dk1"/>
                        </a:solidFill>
                        <a:latin typeface="+mn-lt"/>
                        <a:ea typeface="+mn-ea"/>
                        <a:cs typeface="+mn-cs"/>
                      </a:endParaRPr>
                    </a:p>
                  </a:txBody>
                  <a:tcPr anchor="ctr"/>
                </a:tc>
              </a:tr>
            </a:tbl>
          </a:graphicData>
        </a:graphic>
      </p:graphicFrame>
    </p:spTree>
    <p:extLst>
      <p:ext uri="{BB962C8B-B14F-4D97-AF65-F5344CB8AC3E}">
        <p14:creationId xmlns:p14="http://schemas.microsoft.com/office/powerpoint/2010/main" val="3608938681"/>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MÉTRICAS</a:t>
            </a:r>
            <a:endParaRPr lang="es-PE" dirty="0"/>
          </a:p>
        </p:txBody>
      </p:sp>
      <p:sp>
        <p:nvSpPr>
          <p:cNvPr id="3" name="2 Marcador de contenido"/>
          <p:cNvSpPr>
            <a:spLocks noGrp="1"/>
          </p:cNvSpPr>
          <p:nvPr>
            <p:ph idx="1"/>
          </p:nvPr>
        </p:nvSpPr>
        <p:spPr/>
        <p:txBody>
          <a:bodyPr/>
          <a:lstStyle/>
          <a:p>
            <a:r>
              <a:rPr lang="es-PE" dirty="0" smtClean="0"/>
              <a:t>El sistema es fácil de entender para el </a:t>
            </a:r>
            <a:r>
              <a:rPr lang="es-PE" b="1" dirty="0" smtClean="0"/>
              <a:t>66%</a:t>
            </a:r>
            <a:r>
              <a:rPr lang="es-PE" dirty="0" smtClean="0"/>
              <a:t> de los usuarios del caso de estudio.</a:t>
            </a:r>
          </a:p>
          <a:p>
            <a:r>
              <a:rPr lang="es-PE" dirty="0" smtClean="0"/>
              <a:t>El Sistema es compatible y funciona correctamente en 4 navegadores web: </a:t>
            </a:r>
            <a:r>
              <a:rPr lang="es-PE" b="1" dirty="0" smtClean="0"/>
              <a:t>Chrome, Internet Explorer, Ópera y Safari.</a:t>
            </a:r>
          </a:p>
          <a:p>
            <a:r>
              <a:rPr lang="es-PE" dirty="0" smtClean="0"/>
              <a:t>El Sistema posee un tiempo promedio de respuesta de </a:t>
            </a:r>
            <a:r>
              <a:rPr lang="es-PE" b="1" dirty="0" smtClean="0"/>
              <a:t>1.3 segundos</a:t>
            </a:r>
            <a:r>
              <a:rPr lang="es-PE" dirty="0" smtClean="0"/>
              <a:t> para las funcionalidades más importantes.</a:t>
            </a:r>
            <a:endParaRPr lang="es-PE" dirty="0"/>
          </a:p>
        </p:txBody>
      </p:sp>
    </p:spTree>
    <p:extLst>
      <p:ext uri="{BB962C8B-B14F-4D97-AF65-F5344CB8AC3E}">
        <p14:creationId xmlns:p14="http://schemas.microsoft.com/office/powerpoint/2010/main" val="2490805611"/>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claroquefunciona.com/wp-content/uploads/2014/06/Conclusiones-Finales-286x300.png"/>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39952" y="1268760"/>
            <a:ext cx="4752528" cy="4985169"/>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CONCLUSIONES Y TRABAJOS FUTUROS</a:t>
            </a:r>
            <a:endParaRPr lang="es-PE" dirty="0"/>
          </a:p>
        </p:txBody>
      </p:sp>
      <p:sp>
        <p:nvSpPr>
          <p:cNvPr id="3" name="2 Marcador de texto"/>
          <p:cNvSpPr>
            <a:spLocks noGrp="1"/>
          </p:cNvSpPr>
          <p:nvPr>
            <p:ph type="body" idx="1"/>
          </p:nvPr>
        </p:nvSpPr>
        <p:spPr/>
        <p:txBody>
          <a:bodyPr/>
          <a:lstStyle/>
          <a:p>
            <a:r>
              <a:rPr lang="es-PE" dirty="0" smtClean="0"/>
              <a:t>CAPÍTULO 7</a:t>
            </a:r>
            <a:endParaRPr lang="es-PE" dirty="0"/>
          </a:p>
        </p:txBody>
      </p:sp>
    </p:spTree>
    <p:extLst>
      <p:ext uri="{BB962C8B-B14F-4D97-AF65-F5344CB8AC3E}">
        <p14:creationId xmlns:p14="http://schemas.microsoft.com/office/powerpoint/2010/main" val="3433234114"/>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36563"/>
            <a:ext cx="8041440" cy="832197"/>
          </a:xfrm>
        </p:spPr>
        <p:txBody>
          <a:bodyPr/>
          <a:lstStyle/>
          <a:p>
            <a:r>
              <a:rPr lang="es-PE" dirty="0" smtClean="0"/>
              <a:t>Conclusiones</a:t>
            </a:r>
            <a:endParaRPr lang="es-PE" dirty="0"/>
          </a:p>
        </p:txBody>
      </p:sp>
      <p:sp>
        <p:nvSpPr>
          <p:cNvPr id="3" name="2 Marcador de contenido"/>
          <p:cNvSpPr>
            <a:spLocks noGrp="1"/>
          </p:cNvSpPr>
          <p:nvPr>
            <p:ph idx="1"/>
          </p:nvPr>
        </p:nvSpPr>
        <p:spPr>
          <a:xfrm>
            <a:off x="838200" y="1484784"/>
            <a:ext cx="7467600" cy="4504941"/>
          </a:xfrm>
        </p:spPr>
        <p:txBody>
          <a:bodyPr>
            <a:normAutofit fontScale="85000" lnSpcReduction="10000"/>
          </a:bodyPr>
          <a:lstStyle/>
          <a:p>
            <a:pPr algn="just">
              <a:buFont typeface="Wingdings" panose="05000000000000000000" pitchFamily="2" charset="2"/>
              <a:buChar char="v"/>
            </a:pPr>
            <a:r>
              <a:rPr lang="es-PE" dirty="0" smtClean="0"/>
              <a:t>Se desarrolló el Sistema </a:t>
            </a:r>
            <a:r>
              <a:rPr lang="es-PE" dirty="0" err="1" smtClean="0"/>
              <a:t>Jigsaw</a:t>
            </a:r>
            <a:r>
              <a:rPr lang="es-PE" dirty="0" smtClean="0"/>
              <a:t> </a:t>
            </a:r>
            <a:r>
              <a:rPr lang="es-PE" dirty="0" err="1" smtClean="0"/>
              <a:t>Coding</a:t>
            </a:r>
            <a:r>
              <a:rPr lang="es-PE" dirty="0" smtClean="0"/>
              <a:t> el cual se encuentra disponible en la </a:t>
            </a:r>
            <a:r>
              <a:rPr lang="es-PE" dirty="0" err="1" smtClean="0"/>
              <a:t>url</a:t>
            </a:r>
            <a:r>
              <a:rPr lang="es-PE" dirty="0" smtClean="0"/>
              <a:t> </a:t>
            </a:r>
            <a:r>
              <a:rPr lang="es-PE" dirty="0" smtClean="0">
                <a:hlinkClick r:id="rId2"/>
              </a:rPr>
              <a:t>http://jigsawcoding.leibnitzpavel.me</a:t>
            </a:r>
            <a:endParaRPr lang="es-PE" dirty="0" smtClean="0"/>
          </a:p>
          <a:p>
            <a:pPr algn="just">
              <a:buFont typeface="Wingdings" panose="05000000000000000000" pitchFamily="2" charset="2"/>
              <a:buChar char="ü"/>
            </a:pPr>
            <a:r>
              <a:rPr lang="es-PE" dirty="0" smtClean="0"/>
              <a:t>Se desarrolló los antecedentes del problema y de la técnica que se </a:t>
            </a:r>
            <a:r>
              <a:rPr lang="es-PE" dirty="0" err="1" smtClean="0"/>
              <a:t>usuaría</a:t>
            </a:r>
            <a:r>
              <a:rPr lang="es-PE" dirty="0" smtClean="0"/>
              <a:t> en esta tesis. Se planteó la justificación de esta tesis y se definieron cuáles serían los objetivos y alcances de este trabajo de investigación.</a:t>
            </a:r>
          </a:p>
          <a:p>
            <a:pPr algn="just">
              <a:buFont typeface="Wingdings" panose="05000000000000000000" pitchFamily="2" charset="2"/>
              <a:buChar char="ü"/>
            </a:pPr>
            <a:r>
              <a:rPr lang="es-PE" dirty="0" smtClean="0"/>
              <a:t>Se detalló algunos conceptos teóricos sobre aprendizaje colaborativo.</a:t>
            </a:r>
          </a:p>
          <a:p>
            <a:pPr algn="just">
              <a:buFont typeface="Wingdings" panose="05000000000000000000" pitchFamily="2" charset="2"/>
              <a:buChar char="ü"/>
            </a:pPr>
            <a:r>
              <a:rPr lang="es-PE" dirty="0" smtClean="0"/>
              <a:t>Se desarrolló el estado del arte sobre algunas herramientas y técnicas que permiten el aprendizaje colaborativo.</a:t>
            </a:r>
          </a:p>
          <a:p>
            <a:pPr algn="just">
              <a:buFont typeface="Wingdings" panose="05000000000000000000" pitchFamily="2" charset="2"/>
              <a:buChar char="ü"/>
            </a:pPr>
            <a:r>
              <a:rPr lang="es-PE" dirty="0" smtClean="0"/>
              <a:t>Se describió el proceso de desarrollo del Sistema </a:t>
            </a:r>
            <a:r>
              <a:rPr lang="es-PE" dirty="0" err="1" smtClean="0"/>
              <a:t>Jigsaw</a:t>
            </a:r>
            <a:r>
              <a:rPr lang="es-PE" dirty="0" smtClean="0"/>
              <a:t> </a:t>
            </a:r>
            <a:r>
              <a:rPr lang="es-PE" dirty="0" err="1" smtClean="0"/>
              <a:t>Coding</a:t>
            </a:r>
            <a:r>
              <a:rPr lang="es-PE" dirty="0" smtClean="0"/>
              <a:t>.</a:t>
            </a:r>
          </a:p>
          <a:p>
            <a:pPr algn="just">
              <a:buFont typeface="Wingdings" panose="05000000000000000000" pitchFamily="2" charset="2"/>
              <a:buChar char="ü"/>
            </a:pPr>
            <a:r>
              <a:rPr lang="es-PE" dirty="0" smtClean="0"/>
              <a:t>Se presentó el caso de estudio incluyendo la población y temas que se usarían en el Sistema </a:t>
            </a:r>
            <a:r>
              <a:rPr lang="es-PE" dirty="0" err="1" smtClean="0"/>
              <a:t>Jigsaw</a:t>
            </a:r>
            <a:r>
              <a:rPr lang="es-PE" dirty="0" smtClean="0"/>
              <a:t> </a:t>
            </a:r>
            <a:r>
              <a:rPr lang="es-PE" dirty="0" err="1" smtClean="0"/>
              <a:t>Coding</a:t>
            </a:r>
            <a:r>
              <a:rPr lang="es-PE" dirty="0" smtClean="0"/>
              <a:t>.</a:t>
            </a:r>
          </a:p>
          <a:p>
            <a:pPr algn="just">
              <a:buFont typeface="Wingdings" panose="05000000000000000000" pitchFamily="2" charset="2"/>
              <a:buChar char="ü"/>
            </a:pPr>
            <a:r>
              <a:rPr lang="es-PE" dirty="0" smtClean="0"/>
              <a:t>Se aplicaron las métricas de calidad al Sistema </a:t>
            </a:r>
            <a:r>
              <a:rPr lang="es-PE" dirty="0" err="1" smtClean="0"/>
              <a:t>Jigsaw</a:t>
            </a:r>
            <a:r>
              <a:rPr lang="es-PE" dirty="0" smtClean="0"/>
              <a:t> </a:t>
            </a:r>
            <a:r>
              <a:rPr lang="es-PE" dirty="0" err="1" smtClean="0"/>
              <a:t>Coding</a:t>
            </a:r>
            <a:r>
              <a:rPr lang="es-PE" dirty="0" smtClean="0"/>
              <a:t>.</a:t>
            </a:r>
          </a:p>
        </p:txBody>
      </p:sp>
    </p:spTree>
    <p:extLst>
      <p:ext uri="{BB962C8B-B14F-4D97-AF65-F5344CB8AC3E}">
        <p14:creationId xmlns:p14="http://schemas.microsoft.com/office/powerpoint/2010/main" val="1715929023"/>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Trabajos futuros</a:t>
            </a:r>
            <a:endParaRPr lang="es-PE" dirty="0"/>
          </a:p>
        </p:txBody>
      </p:sp>
      <p:sp>
        <p:nvSpPr>
          <p:cNvPr id="3" name="2 Marcador de contenido"/>
          <p:cNvSpPr>
            <a:spLocks noGrp="1"/>
          </p:cNvSpPr>
          <p:nvPr>
            <p:ph idx="1"/>
          </p:nvPr>
        </p:nvSpPr>
        <p:spPr/>
        <p:txBody>
          <a:bodyPr/>
          <a:lstStyle/>
          <a:p>
            <a:pPr algn="just"/>
            <a:r>
              <a:rPr lang="es-PE" dirty="0" smtClean="0"/>
              <a:t>Agregar al Sistema </a:t>
            </a:r>
            <a:r>
              <a:rPr lang="es-PE" dirty="0" err="1" smtClean="0"/>
              <a:t>Jigsaw</a:t>
            </a:r>
            <a:r>
              <a:rPr lang="es-PE" dirty="0" smtClean="0"/>
              <a:t> </a:t>
            </a:r>
            <a:r>
              <a:rPr lang="es-PE" dirty="0" err="1" smtClean="0"/>
              <a:t>Coding</a:t>
            </a:r>
            <a:r>
              <a:rPr lang="es-PE" dirty="0" smtClean="0"/>
              <a:t> la funcionalidad de poder realizar conversaciones vía un chat de audio.</a:t>
            </a:r>
          </a:p>
          <a:p>
            <a:pPr algn="just"/>
            <a:r>
              <a:rPr lang="es-PE" dirty="0" smtClean="0"/>
              <a:t>Clasificar los problemas según el tipo de tema y que el examen se genere aleatoriamente.</a:t>
            </a:r>
          </a:p>
          <a:p>
            <a:pPr algn="just"/>
            <a:r>
              <a:rPr lang="es-PE" dirty="0"/>
              <a:t>Aplicar a los alumnos un test para determinar su estilo de aprendizaje y generar los grupos expertos y grupos </a:t>
            </a:r>
            <a:r>
              <a:rPr lang="es-PE" dirty="0" err="1"/>
              <a:t>jigsaw</a:t>
            </a:r>
            <a:r>
              <a:rPr lang="es-PE" dirty="0"/>
              <a:t> según dichos estilos.</a:t>
            </a:r>
            <a:endParaRPr lang="es-PE" dirty="0" smtClean="0"/>
          </a:p>
        </p:txBody>
      </p:sp>
    </p:spTree>
    <p:extLst>
      <p:ext uri="{BB962C8B-B14F-4D97-AF65-F5344CB8AC3E}">
        <p14:creationId xmlns:p14="http://schemas.microsoft.com/office/powerpoint/2010/main" val="3647549674"/>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76672"/>
            <a:ext cx="8041440" cy="720081"/>
          </a:xfrm>
        </p:spPr>
        <p:txBody>
          <a:bodyPr/>
          <a:lstStyle/>
          <a:p>
            <a:r>
              <a:rPr lang="es-PE" dirty="0" smtClean="0"/>
              <a:t>Referencias</a:t>
            </a:r>
            <a:endParaRPr lang="es-PE" dirty="0"/>
          </a:p>
        </p:txBody>
      </p:sp>
      <p:sp>
        <p:nvSpPr>
          <p:cNvPr id="3" name="2 Marcador de contenido"/>
          <p:cNvSpPr>
            <a:spLocks noGrp="1"/>
          </p:cNvSpPr>
          <p:nvPr>
            <p:ph idx="1"/>
          </p:nvPr>
        </p:nvSpPr>
        <p:spPr>
          <a:xfrm>
            <a:off x="683568" y="1268760"/>
            <a:ext cx="7848872" cy="4968552"/>
          </a:xfrm>
        </p:spPr>
        <p:txBody>
          <a:bodyPr>
            <a:noAutofit/>
          </a:bodyPr>
          <a:lstStyle/>
          <a:p>
            <a:pPr algn="just"/>
            <a:r>
              <a:rPr lang="es-PE" sz="1500" dirty="0"/>
              <a:t>McCracken, M., </a:t>
            </a:r>
            <a:r>
              <a:rPr lang="es-PE" sz="1500" dirty="0" err="1"/>
              <a:t>Almstrum</a:t>
            </a:r>
            <a:r>
              <a:rPr lang="es-PE" sz="1500" dirty="0"/>
              <a:t>, V., </a:t>
            </a:r>
            <a:r>
              <a:rPr lang="es-PE" sz="1500" dirty="0" err="1"/>
              <a:t>Diaz</a:t>
            </a:r>
            <a:r>
              <a:rPr lang="es-PE" sz="1500" dirty="0"/>
              <a:t>, D., </a:t>
            </a:r>
            <a:r>
              <a:rPr lang="es-PE" sz="1500" dirty="0" err="1"/>
              <a:t>Guzdial</a:t>
            </a:r>
            <a:r>
              <a:rPr lang="es-PE" sz="1500" dirty="0"/>
              <a:t>, M., Hagan, D., </a:t>
            </a:r>
            <a:r>
              <a:rPr lang="es-PE" sz="1500" dirty="0" err="1"/>
              <a:t>Kolikant</a:t>
            </a:r>
            <a:r>
              <a:rPr lang="es-PE" sz="1500" dirty="0" smtClean="0"/>
              <a:t>, Y</a:t>
            </a:r>
            <a:r>
              <a:rPr lang="es-PE" sz="1500" dirty="0"/>
              <a:t>. B.-D., . . . </a:t>
            </a:r>
            <a:r>
              <a:rPr lang="es-PE" sz="1500" dirty="0" err="1"/>
              <a:t>Wilusz</a:t>
            </a:r>
            <a:r>
              <a:rPr lang="es-PE" sz="1500" dirty="0"/>
              <a:t>, T. (2001). A </a:t>
            </a:r>
            <a:r>
              <a:rPr lang="es-PE" sz="1500" dirty="0" err="1"/>
              <a:t>multi-national</a:t>
            </a:r>
            <a:r>
              <a:rPr lang="es-PE" sz="1500" dirty="0"/>
              <a:t>, </a:t>
            </a:r>
            <a:r>
              <a:rPr lang="es-PE" sz="1500" dirty="0" err="1" smtClean="0"/>
              <a:t>multi-institutional</a:t>
            </a:r>
            <a:r>
              <a:rPr lang="es-PE" sz="1500" dirty="0" smtClean="0"/>
              <a:t> </a:t>
            </a:r>
            <a:r>
              <a:rPr lang="en-US" sz="1500" dirty="0" smtClean="0"/>
              <a:t>study </a:t>
            </a:r>
            <a:r>
              <a:rPr lang="en-US" sz="1500" dirty="0"/>
              <a:t>of assessment of programming skills of </a:t>
            </a:r>
            <a:r>
              <a:rPr lang="en-US" sz="1500" dirty="0" err="1"/>
              <a:t>rst</a:t>
            </a:r>
            <a:r>
              <a:rPr lang="en-US" sz="1500" dirty="0"/>
              <a:t>-year CS students</a:t>
            </a:r>
            <a:r>
              <a:rPr lang="en-US" sz="1500" dirty="0" smtClean="0"/>
              <a:t>. In </a:t>
            </a:r>
            <a:r>
              <a:rPr lang="en-US" sz="1500" dirty="0"/>
              <a:t>Working group reports from </a:t>
            </a:r>
            <a:r>
              <a:rPr lang="en-US" sz="1500" dirty="0" err="1"/>
              <a:t>ITiCSE</a:t>
            </a:r>
            <a:r>
              <a:rPr lang="en-US" sz="1500" dirty="0"/>
              <a:t> on innovation and </a:t>
            </a:r>
            <a:r>
              <a:rPr lang="en-US" sz="1500" dirty="0" smtClean="0"/>
              <a:t>technology in </a:t>
            </a:r>
            <a:r>
              <a:rPr lang="en-US" sz="1500" dirty="0"/>
              <a:t>computer science education (p. 125{180). New York, NY, USA</a:t>
            </a:r>
            <a:r>
              <a:rPr lang="en-US" sz="1500" dirty="0" smtClean="0"/>
              <a:t>: </a:t>
            </a:r>
            <a:r>
              <a:rPr lang="es-PE" sz="1500" dirty="0" smtClean="0"/>
              <a:t>ACM.</a:t>
            </a:r>
          </a:p>
          <a:p>
            <a:pPr algn="just"/>
            <a:r>
              <a:rPr lang="pl-PL" sz="1500" dirty="0"/>
              <a:t>Nikula, U., Sajaniemi, J., Tedre, M., &amp; Wray, S. (2007). </a:t>
            </a:r>
            <a:r>
              <a:rPr lang="pl-PL" sz="1500" dirty="0" smtClean="0"/>
              <a:t>Python</a:t>
            </a:r>
            <a:r>
              <a:rPr lang="es-PE" sz="1500" dirty="0" smtClean="0"/>
              <a:t> </a:t>
            </a:r>
            <a:r>
              <a:rPr lang="en-US" sz="1500" dirty="0" smtClean="0"/>
              <a:t>and </a:t>
            </a:r>
            <a:r>
              <a:rPr lang="en-US" sz="1500" dirty="0"/>
              <a:t>roles of variables in introductory programming: </a:t>
            </a:r>
            <a:r>
              <a:rPr lang="en-US" sz="1500" dirty="0" smtClean="0"/>
              <a:t>Experiences from </a:t>
            </a:r>
            <a:r>
              <a:rPr lang="en-US" sz="1500" dirty="0"/>
              <a:t>three educational institutions. JITE, 6 , </a:t>
            </a:r>
            <a:r>
              <a:rPr lang="en-US" sz="1500" dirty="0" smtClean="0"/>
              <a:t>199 - 214.</a:t>
            </a:r>
          </a:p>
          <a:p>
            <a:pPr algn="just"/>
            <a:r>
              <a:rPr lang="es-PE" sz="1500" dirty="0" err="1"/>
              <a:t>Knobelsdorf</a:t>
            </a:r>
            <a:r>
              <a:rPr lang="es-PE" sz="1500" dirty="0"/>
              <a:t>, M., </a:t>
            </a:r>
            <a:r>
              <a:rPr lang="es-PE" sz="1500" dirty="0" err="1"/>
              <a:t>Kreitz</a:t>
            </a:r>
            <a:r>
              <a:rPr lang="es-PE" sz="1500" dirty="0"/>
              <a:t>, C., &amp; </a:t>
            </a:r>
            <a:r>
              <a:rPr lang="es-PE" sz="1500" dirty="0" err="1"/>
              <a:t>Bohne</a:t>
            </a:r>
            <a:r>
              <a:rPr lang="es-PE" sz="1500" dirty="0"/>
              <a:t>, S. (2014). </a:t>
            </a:r>
            <a:r>
              <a:rPr lang="es-PE" sz="1500" dirty="0" err="1"/>
              <a:t>Teaching</a:t>
            </a:r>
            <a:r>
              <a:rPr lang="es-PE" sz="1500" dirty="0"/>
              <a:t> </a:t>
            </a:r>
            <a:r>
              <a:rPr lang="es-PE" sz="1500" dirty="0" err="1"/>
              <a:t>theoretical</a:t>
            </a:r>
            <a:r>
              <a:rPr lang="es-PE" sz="1500" dirty="0"/>
              <a:t> </a:t>
            </a:r>
            <a:r>
              <a:rPr lang="es-PE" sz="1500" dirty="0" err="1" smtClean="0"/>
              <a:t>computer</a:t>
            </a:r>
            <a:r>
              <a:rPr lang="es-PE" sz="1500" dirty="0" smtClean="0"/>
              <a:t> </a:t>
            </a:r>
            <a:r>
              <a:rPr lang="en-US" sz="1500" dirty="0" smtClean="0"/>
              <a:t>science </a:t>
            </a:r>
            <a:r>
              <a:rPr lang="en-US" sz="1500" dirty="0"/>
              <a:t>using a cognitive apprenticeship approach. In </a:t>
            </a:r>
            <a:r>
              <a:rPr lang="en-US" sz="1500" dirty="0" smtClean="0"/>
              <a:t>Proceedings of </a:t>
            </a:r>
            <a:r>
              <a:rPr lang="en-US" sz="1500" dirty="0"/>
              <a:t>the 45th ACM technical symposium on computer science </a:t>
            </a:r>
            <a:r>
              <a:rPr lang="en-US" sz="1500" dirty="0" smtClean="0"/>
              <a:t>education </a:t>
            </a:r>
            <a:r>
              <a:rPr lang="nn-NO" sz="1500" dirty="0" smtClean="0"/>
              <a:t>(</a:t>
            </a:r>
            <a:r>
              <a:rPr lang="nn-NO" sz="1500" dirty="0"/>
              <a:t>p. </a:t>
            </a:r>
            <a:r>
              <a:rPr lang="nn-NO" sz="1500" dirty="0" smtClean="0"/>
              <a:t>67 - 72</a:t>
            </a:r>
            <a:r>
              <a:rPr lang="nn-NO" sz="1500" dirty="0"/>
              <a:t>). New York, NY, USA: ACM</a:t>
            </a:r>
            <a:r>
              <a:rPr lang="nn-NO" sz="1500" dirty="0" smtClean="0"/>
              <a:t>.</a:t>
            </a:r>
          </a:p>
          <a:p>
            <a:pPr algn="just"/>
            <a:r>
              <a:rPr lang="en-US" sz="1500" dirty="0" err="1"/>
              <a:t>Blocher</a:t>
            </a:r>
            <a:r>
              <a:rPr lang="en-US" sz="1500" dirty="0"/>
              <a:t>, J. M. (2005). Increasing learner interaction: Using jigsaw online</a:t>
            </a:r>
            <a:r>
              <a:rPr lang="en-US" sz="1500" dirty="0" smtClean="0"/>
              <a:t>. </a:t>
            </a:r>
            <a:r>
              <a:rPr lang="es-PE" sz="1500" dirty="0" err="1" smtClean="0"/>
              <a:t>Educational</a:t>
            </a:r>
            <a:r>
              <a:rPr lang="es-PE" sz="1500" dirty="0" smtClean="0"/>
              <a:t> </a:t>
            </a:r>
            <a:r>
              <a:rPr lang="es-PE" sz="1500" dirty="0"/>
              <a:t>Media International, 42 (3), </a:t>
            </a:r>
            <a:r>
              <a:rPr lang="es-PE" sz="1500" dirty="0" smtClean="0"/>
              <a:t>269 - 278.</a:t>
            </a:r>
          </a:p>
          <a:p>
            <a:pPr algn="just"/>
            <a:r>
              <a:rPr lang="en-US" sz="1500" dirty="0" err="1"/>
              <a:t>Maftei</a:t>
            </a:r>
            <a:r>
              <a:rPr lang="en-US" sz="1500" dirty="0"/>
              <a:t>, G., &amp; </a:t>
            </a:r>
            <a:r>
              <a:rPr lang="en-US" sz="1500" dirty="0" err="1"/>
              <a:t>Maftei</a:t>
            </a:r>
            <a:r>
              <a:rPr lang="en-US" sz="1500" dirty="0"/>
              <a:t>, M. (2011). The strengthen knowledge </a:t>
            </a:r>
            <a:r>
              <a:rPr lang="en-US" sz="1500" dirty="0" smtClean="0"/>
              <a:t>of atomic </a:t>
            </a:r>
            <a:r>
              <a:rPr lang="en-US" sz="1500" dirty="0"/>
              <a:t>physics using the </a:t>
            </a:r>
            <a:r>
              <a:rPr lang="en-US" sz="1500" dirty="0" smtClean="0"/>
              <a:t>“mosaic</a:t>
            </a:r>
            <a:r>
              <a:rPr lang="en-US" sz="1500" dirty="0"/>
              <a:t>" method (the jigsaw method</a:t>
            </a:r>
            <a:r>
              <a:rPr lang="en-US" sz="1500" dirty="0" smtClean="0"/>
              <a:t>). </a:t>
            </a:r>
            <a:r>
              <a:rPr lang="en-US" sz="1500" dirty="0" err="1" smtClean="0"/>
              <a:t>Procedia</a:t>
            </a:r>
            <a:r>
              <a:rPr lang="en-US" sz="1500" dirty="0" smtClean="0"/>
              <a:t> </a:t>
            </a:r>
            <a:r>
              <a:rPr lang="en-US" sz="1500" dirty="0"/>
              <a:t>- Social and Behavioral Sciences, 15 , </a:t>
            </a:r>
            <a:r>
              <a:rPr lang="en-US" sz="1500" dirty="0" smtClean="0"/>
              <a:t>1605 - 1610.</a:t>
            </a:r>
          </a:p>
          <a:p>
            <a:pPr algn="just"/>
            <a:r>
              <a:rPr lang="en-US" sz="1500" dirty="0" err="1"/>
              <a:t>Azizinezhad</a:t>
            </a:r>
            <a:r>
              <a:rPr lang="en-US" sz="1500" dirty="0"/>
              <a:t>, M., </a:t>
            </a:r>
            <a:r>
              <a:rPr lang="en-US" sz="1500" dirty="0" err="1"/>
              <a:t>Hashemi</a:t>
            </a:r>
            <a:r>
              <a:rPr lang="en-US" sz="1500" dirty="0"/>
              <a:t>, M., &amp; </a:t>
            </a:r>
            <a:r>
              <a:rPr lang="en-US" sz="1500" dirty="0" err="1"/>
              <a:t>Darvishi</a:t>
            </a:r>
            <a:r>
              <a:rPr lang="en-US" sz="1500" dirty="0"/>
              <a:t>, S. (2013, October). Application </a:t>
            </a:r>
            <a:r>
              <a:rPr lang="en-US" sz="1500" dirty="0" smtClean="0"/>
              <a:t>of cooperative </a:t>
            </a:r>
            <a:r>
              <a:rPr lang="en-US" sz="1500" dirty="0"/>
              <a:t>learning in EFL classes to enhance the students' </a:t>
            </a:r>
            <a:r>
              <a:rPr lang="en-US" sz="1500" dirty="0" smtClean="0"/>
              <a:t>language learning</a:t>
            </a:r>
            <a:r>
              <a:rPr lang="en-US" sz="1500" dirty="0"/>
              <a:t>. </a:t>
            </a:r>
            <a:r>
              <a:rPr lang="en-US" sz="1500" dirty="0" err="1"/>
              <a:t>Procedia</a:t>
            </a:r>
            <a:r>
              <a:rPr lang="en-US" sz="1500" dirty="0"/>
              <a:t> - Social and Behavioral Sciences, 93 , </a:t>
            </a:r>
            <a:r>
              <a:rPr lang="en-US" sz="1500" dirty="0" smtClean="0"/>
              <a:t>138 - 141.</a:t>
            </a:r>
          </a:p>
          <a:p>
            <a:pPr algn="just"/>
            <a:r>
              <a:rPr lang="es-PE" sz="1500" dirty="0"/>
              <a:t>Pinzas, C., &amp; </a:t>
            </a:r>
            <a:r>
              <a:rPr lang="es-PE" sz="1500" dirty="0" err="1"/>
              <a:t>Yatsen</a:t>
            </a:r>
            <a:r>
              <a:rPr lang="es-PE" sz="1500" dirty="0"/>
              <a:t>, G. (2013, </a:t>
            </a:r>
            <a:r>
              <a:rPr lang="es-PE" sz="1500" dirty="0" err="1"/>
              <a:t>November</a:t>
            </a:r>
            <a:r>
              <a:rPr lang="es-PE" sz="1500" dirty="0"/>
              <a:t>). Desarrollo de un sistema </a:t>
            </a:r>
            <a:r>
              <a:rPr lang="es-PE" sz="1500" dirty="0" smtClean="0"/>
              <a:t>web para </a:t>
            </a:r>
            <a:r>
              <a:rPr lang="es-PE" sz="1500" dirty="0"/>
              <a:t>la </a:t>
            </a:r>
            <a:r>
              <a:rPr lang="es-PE" sz="1500" dirty="0" smtClean="0"/>
              <a:t>enseñanza </a:t>
            </a:r>
            <a:r>
              <a:rPr lang="es-PE" sz="1500" dirty="0"/>
              <a:t>de casos de uso empleando la </a:t>
            </a:r>
            <a:r>
              <a:rPr lang="es-PE" sz="1500" dirty="0" err="1"/>
              <a:t>tecnica</a:t>
            </a:r>
            <a:r>
              <a:rPr lang="es-PE" sz="1500" dirty="0"/>
              <a:t> de </a:t>
            </a:r>
            <a:r>
              <a:rPr lang="es-PE" sz="1500" dirty="0" smtClean="0"/>
              <a:t>aprendizaje cooperativo </a:t>
            </a:r>
            <a:r>
              <a:rPr lang="es-PE" sz="1500" dirty="0"/>
              <a:t>de </a:t>
            </a:r>
            <a:r>
              <a:rPr lang="es-PE" sz="1500" dirty="0" smtClean="0"/>
              <a:t>rompecabezas.</a:t>
            </a:r>
            <a:endParaRPr lang="es-PE" sz="1500" dirty="0"/>
          </a:p>
        </p:txBody>
      </p:sp>
    </p:spTree>
    <p:extLst>
      <p:ext uri="{BB962C8B-B14F-4D97-AF65-F5344CB8AC3E}">
        <p14:creationId xmlns:p14="http://schemas.microsoft.com/office/powerpoint/2010/main" val="3144462150"/>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280" y="476672"/>
            <a:ext cx="8041440" cy="826501"/>
          </a:xfrm>
        </p:spPr>
        <p:txBody>
          <a:bodyPr/>
          <a:lstStyle/>
          <a:p>
            <a:r>
              <a:rPr lang="es-PE" dirty="0" smtClean="0"/>
              <a:t>Referencias</a:t>
            </a:r>
            <a:endParaRPr lang="es-PE" dirty="0"/>
          </a:p>
        </p:txBody>
      </p:sp>
      <p:sp>
        <p:nvSpPr>
          <p:cNvPr id="3" name="2 Marcador de contenido"/>
          <p:cNvSpPr>
            <a:spLocks noGrp="1"/>
          </p:cNvSpPr>
          <p:nvPr>
            <p:ph idx="1"/>
          </p:nvPr>
        </p:nvSpPr>
        <p:spPr>
          <a:xfrm>
            <a:off x="838200" y="1412776"/>
            <a:ext cx="7467600" cy="4576949"/>
          </a:xfrm>
        </p:spPr>
        <p:txBody>
          <a:bodyPr>
            <a:normAutofit/>
          </a:bodyPr>
          <a:lstStyle/>
          <a:p>
            <a:pPr algn="just"/>
            <a:r>
              <a:rPr lang="es-PE" sz="1500" dirty="0" err="1"/>
              <a:t>Knobelsdorf</a:t>
            </a:r>
            <a:r>
              <a:rPr lang="es-PE" sz="1500" dirty="0"/>
              <a:t>, M., </a:t>
            </a:r>
            <a:r>
              <a:rPr lang="es-PE" sz="1500" dirty="0" err="1"/>
              <a:t>Kreitz</a:t>
            </a:r>
            <a:r>
              <a:rPr lang="es-PE" sz="1500" dirty="0"/>
              <a:t>, C., &amp; </a:t>
            </a:r>
            <a:r>
              <a:rPr lang="es-PE" sz="1500" dirty="0" err="1"/>
              <a:t>Bohne</a:t>
            </a:r>
            <a:r>
              <a:rPr lang="es-PE" sz="1500" dirty="0"/>
              <a:t>, S. (2014). </a:t>
            </a:r>
            <a:r>
              <a:rPr lang="es-PE" sz="1500" dirty="0" err="1"/>
              <a:t>Teaching</a:t>
            </a:r>
            <a:r>
              <a:rPr lang="es-PE" sz="1500" dirty="0"/>
              <a:t> </a:t>
            </a:r>
            <a:r>
              <a:rPr lang="es-PE" sz="1500" dirty="0" err="1"/>
              <a:t>theoretical</a:t>
            </a:r>
            <a:r>
              <a:rPr lang="es-PE" sz="1500" dirty="0"/>
              <a:t> </a:t>
            </a:r>
            <a:r>
              <a:rPr lang="es-PE" sz="1500" dirty="0" err="1" smtClean="0"/>
              <a:t>computer</a:t>
            </a:r>
            <a:r>
              <a:rPr lang="es-PE" sz="1500" dirty="0" smtClean="0"/>
              <a:t> </a:t>
            </a:r>
            <a:r>
              <a:rPr lang="en-US" sz="1500" dirty="0" smtClean="0"/>
              <a:t>science </a:t>
            </a:r>
            <a:r>
              <a:rPr lang="en-US" sz="1500" dirty="0"/>
              <a:t>using a cognitive apprenticeship approach. In </a:t>
            </a:r>
            <a:r>
              <a:rPr lang="en-US" sz="1500" dirty="0" smtClean="0"/>
              <a:t>Proceedings of </a:t>
            </a:r>
            <a:r>
              <a:rPr lang="en-US" sz="1500" dirty="0"/>
              <a:t>the 45th ACM technical symposium on computer science </a:t>
            </a:r>
            <a:r>
              <a:rPr lang="en-US" sz="1500" dirty="0" smtClean="0"/>
              <a:t>education </a:t>
            </a:r>
            <a:r>
              <a:rPr lang="es-PE" sz="1500" dirty="0" smtClean="0"/>
              <a:t>(</a:t>
            </a:r>
            <a:r>
              <a:rPr lang="es-PE" sz="1500" dirty="0"/>
              <a:t>p. </a:t>
            </a:r>
            <a:r>
              <a:rPr lang="es-PE" sz="1500" dirty="0" smtClean="0"/>
              <a:t>67 - 72).</a:t>
            </a:r>
          </a:p>
          <a:p>
            <a:pPr algn="just"/>
            <a:r>
              <a:rPr lang="en-US" sz="1500" dirty="0"/>
              <a:t>Martinez, A., &amp; Camacho, A. (2011). A cooperative learning-based </a:t>
            </a:r>
            <a:r>
              <a:rPr lang="en-US" sz="1500" dirty="0" smtClean="0"/>
              <a:t>strategy for </a:t>
            </a:r>
            <a:r>
              <a:rPr lang="en-US" sz="1500" dirty="0"/>
              <a:t>teaching relational algebra. In Proceedings of the 16th annual </a:t>
            </a:r>
            <a:r>
              <a:rPr lang="en-US" sz="1500" dirty="0" smtClean="0"/>
              <a:t>joint conference </a:t>
            </a:r>
            <a:r>
              <a:rPr lang="en-US" sz="1500" dirty="0"/>
              <a:t>on innovation and technology in computer science </a:t>
            </a:r>
            <a:r>
              <a:rPr lang="en-US" sz="1500" dirty="0" smtClean="0"/>
              <a:t>education </a:t>
            </a:r>
            <a:r>
              <a:rPr lang="nn-NO" sz="1500" dirty="0" smtClean="0"/>
              <a:t>(</a:t>
            </a:r>
            <a:r>
              <a:rPr lang="nn-NO" sz="1500" dirty="0"/>
              <a:t>p. 263{267). New York, NY, USA: ACM</a:t>
            </a:r>
            <a:r>
              <a:rPr lang="nn-NO" sz="1500" dirty="0" smtClean="0"/>
              <a:t>.</a:t>
            </a:r>
          </a:p>
          <a:p>
            <a:pPr algn="just"/>
            <a:r>
              <a:rPr lang="en-US" sz="1500" dirty="0"/>
              <a:t>Cliburn, D. C. (2014, May). Team-based learning in a data structures course</a:t>
            </a:r>
            <a:r>
              <a:rPr lang="en-US" sz="1500" dirty="0" smtClean="0"/>
              <a:t>. </a:t>
            </a:r>
            <a:r>
              <a:rPr lang="it-IT" sz="1500" dirty="0" smtClean="0"/>
              <a:t>J</a:t>
            </a:r>
            <a:r>
              <a:rPr lang="it-IT" sz="1500" dirty="0"/>
              <a:t>. Comput. Sci. Coll., 29 (5), </a:t>
            </a:r>
            <a:r>
              <a:rPr lang="it-IT" sz="1500" dirty="0" smtClean="0"/>
              <a:t>194 - 201</a:t>
            </a:r>
            <a:r>
              <a:rPr lang="it-IT" sz="1500" dirty="0"/>
              <a:t>.</a:t>
            </a:r>
            <a:endParaRPr lang="en-US" sz="1500" dirty="0" smtClean="0"/>
          </a:p>
          <a:p>
            <a:pPr algn="just"/>
            <a:r>
              <a:rPr lang="en-US" sz="1500" dirty="0" err="1" smtClean="0"/>
              <a:t>Buhr</a:t>
            </a:r>
            <a:r>
              <a:rPr lang="en-US" sz="1500" dirty="0"/>
              <a:t>, G. T., Hein, M. T., White, H. K., &amp; </a:t>
            </a:r>
            <a:r>
              <a:rPr lang="en-US" sz="1500" dirty="0" err="1"/>
              <a:t>Pinheiro</a:t>
            </a:r>
            <a:r>
              <a:rPr lang="en-US" sz="1500" dirty="0"/>
              <a:t>, S. O. (2014). Using </a:t>
            </a:r>
            <a:r>
              <a:rPr lang="en-US" sz="1500" dirty="0" smtClean="0"/>
              <a:t>the jigsaw </a:t>
            </a:r>
            <a:r>
              <a:rPr lang="en-US" sz="1500" dirty="0"/>
              <a:t>cooperative learning method to teach medical students </a:t>
            </a:r>
            <a:r>
              <a:rPr lang="en-US" sz="1500" dirty="0" smtClean="0"/>
              <a:t>about long-term </a:t>
            </a:r>
            <a:r>
              <a:rPr lang="en-US" sz="1500" dirty="0"/>
              <a:t>and </a:t>
            </a:r>
            <a:r>
              <a:rPr lang="en-US" sz="1500" dirty="0" err="1"/>
              <a:t>postacute</a:t>
            </a:r>
            <a:r>
              <a:rPr lang="en-US" sz="1500" dirty="0"/>
              <a:t> care. Journal of the American Medical </a:t>
            </a:r>
            <a:r>
              <a:rPr lang="en-US" sz="1500" dirty="0" smtClean="0"/>
              <a:t>Directors </a:t>
            </a:r>
            <a:r>
              <a:rPr lang="en-US" sz="1500" dirty="0"/>
              <a:t>Association, 15 (6), 429 - 434. </a:t>
            </a:r>
            <a:endParaRPr lang="en-US" sz="1500" dirty="0" smtClean="0"/>
          </a:p>
          <a:p>
            <a:pPr algn="just"/>
            <a:r>
              <a:rPr lang="de-DE" sz="1500" dirty="0"/>
              <a:t>Miller, R. C., Zhang, H., Gilbert, E., &amp; Gerber, E. (2014). Pair research</a:t>
            </a:r>
            <a:r>
              <a:rPr lang="de-DE" sz="1500" dirty="0" smtClean="0"/>
              <a:t>: </a:t>
            </a:r>
            <a:r>
              <a:rPr lang="en-US" sz="1500" dirty="0" smtClean="0"/>
              <a:t>Matching </a:t>
            </a:r>
            <a:r>
              <a:rPr lang="en-US" sz="1500" dirty="0"/>
              <a:t>people for collaboration, learning, and productivity. In </a:t>
            </a:r>
            <a:r>
              <a:rPr lang="en-US" sz="1500" dirty="0" smtClean="0"/>
              <a:t>Proceedings </a:t>
            </a:r>
            <a:r>
              <a:rPr lang="en-US" sz="1500" dirty="0"/>
              <a:t>of the 17th ACM conference on computer supported </a:t>
            </a:r>
            <a:r>
              <a:rPr lang="en-US" sz="1500" dirty="0" smtClean="0"/>
              <a:t>cooperative </a:t>
            </a:r>
            <a:r>
              <a:rPr lang="en-US" sz="1500" dirty="0"/>
              <a:t>work; social computing (p. </a:t>
            </a:r>
            <a:r>
              <a:rPr lang="en-US" sz="1500" dirty="0" smtClean="0"/>
              <a:t>1043-1048</a:t>
            </a:r>
            <a:r>
              <a:rPr lang="en-US" sz="1500" dirty="0"/>
              <a:t>). New York, NY, </a:t>
            </a:r>
            <a:r>
              <a:rPr lang="en-US" sz="1500" dirty="0" smtClean="0"/>
              <a:t>USA: ACM</a:t>
            </a:r>
            <a:r>
              <a:rPr lang="en-US" sz="1500" dirty="0"/>
              <a:t>. </a:t>
            </a:r>
            <a:endParaRPr lang="en-US" sz="1500" dirty="0" smtClean="0"/>
          </a:p>
          <a:p>
            <a:pPr algn="just"/>
            <a:r>
              <a:rPr lang="en-US" sz="1500" dirty="0" err="1"/>
              <a:t>Lipman</a:t>
            </a:r>
            <a:r>
              <a:rPr lang="en-US" sz="1500" dirty="0"/>
              <a:t>, D. (2014, June). </a:t>
            </a:r>
            <a:r>
              <a:rPr lang="en-US" sz="1500" dirty="0" err="1"/>
              <a:t>LearnCS</a:t>
            </a:r>
            <a:r>
              <a:rPr lang="en-US" sz="1500" dirty="0"/>
              <a:t>!: a new, browser-based c </a:t>
            </a:r>
            <a:r>
              <a:rPr lang="en-US" sz="1500" dirty="0" smtClean="0"/>
              <a:t>programming </a:t>
            </a:r>
            <a:r>
              <a:rPr lang="es-PE" sz="1500" dirty="0" err="1" smtClean="0"/>
              <a:t>environment</a:t>
            </a:r>
            <a:r>
              <a:rPr lang="es-PE" sz="1500" dirty="0" smtClean="0"/>
              <a:t> </a:t>
            </a:r>
            <a:r>
              <a:rPr lang="es-PE" sz="1500" dirty="0" err="1"/>
              <a:t>for</a:t>
            </a:r>
            <a:r>
              <a:rPr lang="es-PE" sz="1500" dirty="0"/>
              <a:t> CS1. J. </a:t>
            </a:r>
            <a:r>
              <a:rPr lang="es-PE" sz="1500" dirty="0" err="1"/>
              <a:t>Comput</a:t>
            </a:r>
            <a:r>
              <a:rPr lang="es-PE" sz="1500" dirty="0"/>
              <a:t>. </a:t>
            </a:r>
            <a:r>
              <a:rPr lang="es-PE" sz="1500" dirty="0" err="1"/>
              <a:t>Sci</a:t>
            </a:r>
            <a:r>
              <a:rPr lang="es-PE" sz="1500" dirty="0"/>
              <a:t>. </a:t>
            </a:r>
            <a:r>
              <a:rPr lang="es-PE" sz="1500" dirty="0" err="1"/>
              <a:t>Coll</a:t>
            </a:r>
            <a:r>
              <a:rPr lang="es-PE" sz="1500" dirty="0"/>
              <a:t>., 29 (6), </a:t>
            </a:r>
            <a:r>
              <a:rPr lang="es-PE" sz="1500" dirty="0" smtClean="0"/>
              <a:t>144 -150</a:t>
            </a:r>
            <a:r>
              <a:rPr lang="es-PE" sz="1500" dirty="0"/>
              <a:t>. </a:t>
            </a:r>
          </a:p>
        </p:txBody>
      </p:sp>
    </p:spTree>
    <p:extLst>
      <p:ext uri="{BB962C8B-B14F-4D97-AF65-F5344CB8AC3E}">
        <p14:creationId xmlns:p14="http://schemas.microsoft.com/office/powerpoint/2010/main" val="320485356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rena.edu.ve/cuartaEtapa/metodologia/Imagenes/T2img1.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5856" y="1412776"/>
            <a:ext cx="5547460" cy="5038518"/>
          </a:xfrm>
          <a:prstGeom prst="rect">
            <a:avLst/>
          </a:prstGeom>
          <a:noFill/>
          <a:extLst>
            <a:ext uri="{909E8E84-426E-40dd-AFC4-6F175D3DCCD1}">
              <a14:hiddenFill xmlns:a14="http://schemas.microsoft.com/office/drawing/2010/main">
                <a:solidFill>
                  <a:srgbClr val="FFFFFF"/>
                </a:solidFill>
              </a14:hiddenFill>
            </a:ext>
          </a:extLst>
        </p:spPr>
      </p:pic>
      <p:sp>
        <p:nvSpPr>
          <p:cNvPr id="9" name="8 Título"/>
          <p:cNvSpPr>
            <a:spLocks noGrp="1"/>
          </p:cNvSpPr>
          <p:nvPr>
            <p:ph type="title"/>
          </p:nvPr>
        </p:nvSpPr>
        <p:spPr>
          <a:xfrm>
            <a:off x="551280" y="260648"/>
            <a:ext cx="8197184" cy="648072"/>
          </a:xfrm>
        </p:spPr>
        <p:txBody>
          <a:bodyPr/>
          <a:lstStyle/>
          <a:p>
            <a:r>
              <a:rPr lang="es-PE" sz="4000" dirty="0" smtClean="0"/>
              <a:t>ANTECEDENTES</a:t>
            </a:r>
            <a:endParaRPr lang="es-PE" sz="4000" dirty="0"/>
          </a:p>
        </p:txBody>
      </p:sp>
      <p:graphicFrame>
        <p:nvGraphicFramePr>
          <p:cNvPr id="3" name="2 Marcador de contenido"/>
          <p:cNvGraphicFramePr>
            <a:graphicFrameLocks noGrp="1"/>
          </p:cNvGraphicFramePr>
          <p:nvPr>
            <p:ph idx="1"/>
            <p:extLst>
              <p:ext uri="{D42A27DB-BD31-4B8C-83A1-F6EECF244321}">
                <p14:modId xmlns:p14="http://schemas.microsoft.com/office/powerpoint/2010/main" val="4273165360"/>
              </p:ext>
            </p:extLst>
          </p:nvPr>
        </p:nvGraphicFramePr>
        <p:xfrm>
          <a:off x="395536" y="1137438"/>
          <a:ext cx="8427780" cy="5162252"/>
        </p:xfrm>
        <a:graphic>
          <a:graphicData uri="http://schemas.openxmlformats.org/drawingml/2006/table">
            <a:tbl>
              <a:tblPr firstRow="1" bandRow="1">
                <a:tableStyleId>{5C22544A-7EE6-4342-B048-85BDC9FD1C3A}</a:tableStyleId>
              </a:tblPr>
              <a:tblGrid>
                <a:gridCol w="6001759"/>
                <a:gridCol w="2426021"/>
              </a:tblGrid>
              <a:tr h="437853">
                <a:tc>
                  <a:txBody>
                    <a:bodyPr/>
                    <a:lstStyle/>
                    <a:p>
                      <a:pPr algn="just"/>
                      <a:r>
                        <a:rPr lang="es-PE" sz="1400" dirty="0" smtClean="0"/>
                        <a:t>Antecedente</a:t>
                      </a:r>
                      <a:endParaRPr lang="es-PE" sz="1400" dirty="0"/>
                    </a:p>
                  </a:txBody>
                  <a:tcPr anchor="ctr"/>
                </a:tc>
                <a:tc>
                  <a:txBody>
                    <a:bodyPr/>
                    <a:lstStyle/>
                    <a:p>
                      <a:pPr algn="just"/>
                      <a:r>
                        <a:rPr lang="es-PE" sz="1400" dirty="0" smtClean="0"/>
                        <a:t>Referencia</a:t>
                      </a:r>
                      <a:endParaRPr lang="es-PE" sz="1400" dirty="0"/>
                    </a:p>
                  </a:txBody>
                  <a:tcPr anchor="ctr"/>
                </a:tc>
              </a:tr>
              <a:tr h="701864">
                <a:tc>
                  <a:txBody>
                    <a:bodyPr/>
                    <a:lstStyle/>
                    <a:p>
                      <a:pPr algn="just"/>
                      <a:r>
                        <a:rPr lang="es-PE" sz="1400" dirty="0" smtClean="0"/>
                        <a:t>La técnica de </a:t>
                      </a:r>
                      <a:r>
                        <a:rPr lang="es-PE" sz="1400" dirty="0" err="1" smtClean="0"/>
                        <a:t>Jigsaw</a:t>
                      </a:r>
                      <a:r>
                        <a:rPr lang="es-PE" sz="1400" dirty="0" smtClean="0"/>
                        <a:t> ha sido usada en los procesos educacionales en países de todos los continentes</a:t>
                      </a:r>
                      <a:r>
                        <a:rPr lang="es-PE" sz="1400" baseline="0" dirty="0" smtClean="0"/>
                        <a:t> y puede mejorar el rendimiento de los alumnos a través del aprendizaje colaborativo.</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a:t>
                      </a:r>
                      <a:r>
                        <a:rPr lang="es-PE" sz="1400" b="0" i="0" u="none" strike="noStrike" kern="1200" baseline="0" dirty="0" err="1" smtClean="0">
                          <a:solidFill>
                            <a:schemeClr val="dk1"/>
                          </a:solidFill>
                          <a:latin typeface="+mn-lt"/>
                          <a:ea typeface="+mn-ea"/>
                          <a:cs typeface="+mn-cs"/>
                        </a:rPr>
                        <a:t>Maftei</a:t>
                      </a:r>
                      <a:r>
                        <a:rPr lang="es-PE" sz="1400" b="0" i="0" u="none" strike="noStrike" kern="1200" baseline="0" dirty="0" smtClean="0">
                          <a:solidFill>
                            <a:schemeClr val="dk1"/>
                          </a:solidFill>
                          <a:latin typeface="+mn-lt"/>
                          <a:ea typeface="+mn-ea"/>
                          <a:cs typeface="+mn-cs"/>
                        </a:rPr>
                        <a:t> &amp; </a:t>
                      </a:r>
                      <a:r>
                        <a:rPr lang="es-PE" sz="1400" b="0" i="0" u="none" strike="noStrike" kern="1200" baseline="0" dirty="0" err="1" smtClean="0">
                          <a:solidFill>
                            <a:schemeClr val="dk1"/>
                          </a:solidFill>
                          <a:latin typeface="+mn-lt"/>
                          <a:ea typeface="+mn-ea"/>
                          <a:cs typeface="+mn-cs"/>
                        </a:rPr>
                        <a:t>Maftei</a:t>
                      </a:r>
                      <a:r>
                        <a:rPr lang="es-PE" sz="1400" b="0" i="0" u="none" strike="noStrike" kern="1200" baseline="0" dirty="0" smtClean="0">
                          <a:solidFill>
                            <a:schemeClr val="dk1"/>
                          </a:solidFill>
                          <a:latin typeface="+mn-lt"/>
                          <a:ea typeface="+mn-ea"/>
                          <a:cs typeface="+mn-cs"/>
                        </a:rPr>
                        <a:t>, 2011)</a:t>
                      </a:r>
                      <a:endParaRPr lang="es-PE" sz="1400" b="0" i="0" u="none" strike="noStrike" kern="1200" baseline="0" dirty="0">
                        <a:solidFill>
                          <a:schemeClr val="dk1"/>
                        </a:solidFill>
                        <a:latin typeface="+mn-lt"/>
                        <a:ea typeface="+mn-ea"/>
                        <a:cs typeface="+mn-cs"/>
                      </a:endParaRPr>
                    </a:p>
                  </a:txBody>
                  <a:tcPr anchor="ctr"/>
                </a:tc>
              </a:tr>
              <a:tr h="701864">
                <a:tc>
                  <a:txBody>
                    <a:bodyPr/>
                    <a:lstStyle/>
                    <a:p>
                      <a:pPr algn="just"/>
                      <a:r>
                        <a:rPr lang="es-PE" sz="1400" dirty="0" smtClean="0"/>
                        <a:t>Se presentó el diseño, implementación</a:t>
                      </a:r>
                      <a:r>
                        <a:rPr lang="es-PE" sz="1400" baseline="0" dirty="0" smtClean="0"/>
                        <a:t> y evaluación de una estrategia de enseñanza basada en aprendizaje colaborativo para introducir el tema de álgebra relacional en un curso de base de datos.</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(Martínez &amp; Camacho, 2011)</a:t>
                      </a:r>
                      <a:endParaRPr lang="es-PE" sz="1400" b="0" i="0" u="none" strike="noStrike" kern="1200" baseline="0" dirty="0">
                        <a:solidFill>
                          <a:schemeClr val="dk1"/>
                        </a:solidFill>
                        <a:latin typeface="+mn-lt"/>
                        <a:ea typeface="+mn-ea"/>
                        <a:cs typeface="+mn-cs"/>
                      </a:endParaRPr>
                    </a:p>
                  </a:txBody>
                  <a:tcPr anchor="ctr"/>
                </a:tc>
              </a:tr>
              <a:tr h="701864">
                <a:tc>
                  <a:txBody>
                    <a:bodyPr/>
                    <a:lstStyle/>
                    <a:p>
                      <a:pPr algn="just"/>
                      <a:r>
                        <a:rPr lang="es-PE" sz="1400" b="0" i="0" u="none" strike="noStrike" kern="1200" baseline="0" dirty="0" smtClean="0">
                          <a:solidFill>
                            <a:schemeClr val="dk1"/>
                          </a:solidFill>
                          <a:latin typeface="+mn-lt"/>
                          <a:ea typeface="+mn-ea"/>
                          <a:cs typeface="+mn-cs"/>
                        </a:rPr>
                        <a:t>El aprendizaje colaborativo es un enfoque educacional de enseñanza y aprendizaje que involucra grupos de estudiantes trabajando juntos para resolver un problema, completar una tarea, o crear un producto.</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a:t>
                      </a:r>
                      <a:r>
                        <a:rPr lang="es-PE" sz="1400" b="0" i="0" u="none" strike="noStrike" kern="1200" baseline="0" dirty="0" err="1" smtClean="0">
                          <a:solidFill>
                            <a:schemeClr val="dk1"/>
                          </a:solidFill>
                          <a:latin typeface="+mn-lt"/>
                          <a:ea typeface="+mn-ea"/>
                          <a:cs typeface="+mn-cs"/>
                        </a:rPr>
                        <a:t>Laal</a:t>
                      </a:r>
                      <a:r>
                        <a:rPr lang="es-PE" sz="1400" b="0" i="0" u="none" strike="noStrike" kern="1200" baseline="0" dirty="0" smtClean="0">
                          <a:solidFill>
                            <a:schemeClr val="dk1"/>
                          </a:solidFill>
                          <a:latin typeface="+mn-lt"/>
                          <a:ea typeface="+mn-ea"/>
                          <a:cs typeface="+mn-cs"/>
                        </a:rPr>
                        <a:t> &amp; </a:t>
                      </a:r>
                      <a:r>
                        <a:rPr lang="es-PE" sz="1400" b="0" i="0" u="none" strike="noStrike" kern="1200" baseline="0" dirty="0" err="1" smtClean="0">
                          <a:solidFill>
                            <a:schemeClr val="dk1"/>
                          </a:solidFill>
                          <a:latin typeface="+mn-lt"/>
                          <a:ea typeface="+mn-ea"/>
                          <a:cs typeface="+mn-cs"/>
                        </a:rPr>
                        <a:t>Laal</a:t>
                      </a:r>
                      <a:r>
                        <a:rPr lang="es-PE" sz="1400" b="0" i="0" u="none" strike="noStrike" kern="1200" baseline="0" dirty="0" smtClean="0">
                          <a:solidFill>
                            <a:schemeClr val="dk1"/>
                          </a:solidFill>
                          <a:latin typeface="+mn-lt"/>
                          <a:ea typeface="+mn-ea"/>
                          <a:cs typeface="+mn-cs"/>
                        </a:rPr>
                        <a:t>, 2012)</a:t>
                      </a:r>
                      <a:endParaRPr lang="es-PE" sz="1400" b="0" i="0" u="none" strike="noStrike" kern="1200" baseline="0" dirty="0">
                        <a:solidFill>
                          <a:schemeClr val="dk1"/>
                        </a:solidFill>
                        <a:latin typeface="+mn-lt"/>
                        <a:ea typeface="+mn-ea"/>
                        <a:cs typeface="+mn-cs"/>
                      </a:endParaRPr>
                    </a:p>
                  </a:txBody>
                  <a:tcPr anchor="ctr"/>
                </a:tc>
              </a:tr>
              <a:tr h="701864">
                <a:tc>
                  <a:txBody>
                    <a:bodyPr/>
                    <a:lstStyle/>
                    <a:p>
                      <a:pPr algn="just"/>
                      <a:r>
                        <a:rPr lang="es-PE" sz="1400" dirty="0" smtClean="0"/>
                        <a:t>Azizinezhad, Hashemi, y Darvishi (2013) realizaron un estudio para investigar los efectos del aprendizaje colaborativo en el aprendizaje del idioma inglés como lengua extranjera para los alumnos. En dicho estudio se concluyó que los alumnos fueron capaces de mostrar mejores y significativas competencias lingüísticas, competencias discursivas, competencias estratégicas y competencias de comunicación no verbal que el resto de alumnos.</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(Azizinezhad y cols., 2013)</a:t>
                      </a:r>
                      <a:endParaRPr lang="es-PE" sz="1400" b="0" i="0" u="none" strike="noStrike" kern="1200" baseline="0" dirty="0">
                        <a:solidFill>
                          <a:schemeClr val="dk1"/>
                        </a:solidFill>
                        <a:latin typeface="+mn-lt"/>
                        <a:ea typeface="+mn-ea"/>
                        <a:cs typeface="+mn-cs"/>
                      </a:endParaRPr>
                    </a:p>
                  </a:txBody>
                  <a:tcPr anchor="ctr"/>
                </a:tc>
              </a:tr>
              <a:tr h="738024">
                <a:tc>
                  <a:txBody>
                    <a:bodyPr/>
                    <a:lstStyle/>
                    <a:p>
                      <a:pPr algn="just"/>
                      <a:r>
                        <a:rPr lang="es-PE" sz="1400" dirty="0" smtClean="0"/>
                        <a:t>Se desarrolló</a:t>
                      </a:r>
                      <a:r>
                        <a:rPr lang="es-PE" sz="1400" baseline="0" dirty="0" smtClean="0"/>
                        <a:t> el curso de Estructura de datos a través del aprendizaje basado en equipos y el aprendizaje tradicional con el fin de comparar resultados en las evaluaciones de los estudiantes y se encontró un gran nivel de aceptación al aprendizaje colaborativo.</a:t>
                      </a:r>
                      <a:endParaRPr lang="es-PE" sz="1400" dirty="0"/>
                    </a:p>
                  </a:txBody>
                  <a:tcPr anchor="ctr"/>
                </a:tc>
                <a:tc>
                  <a:txBody>
                    <a:bodyPr/>
                    <a:lstStyle/>
                    <a:p>
                      <a:pPr algn="just"/>
                      <a:r>
                        <a:rPr lang="es-PE" sz="1400" b="0" i="0" u="none" strike="noStrike" kern="1200" baseline="0" dirty="0" smtClean="0">
                          <a:solidFill>
                            <a:schemeClr val="dk1"/>
                          </a:solidFill>
                          <a:latin typeface="+mn-lt"/>
                          <a:ea typeface="+mn-ea"/>
                          <a:cs typeface="+mn-cs"/>
                        </a:rPr>
                        <a:t>(</a:t>
                      </a:r>
                      <a:r>
                        <a:rPr lang="es-PE" sz="1400" b="0" i="0" u="none" strike="noStrike" kern="1200" baseline="0" dirty="0" err="1" smtClean="0">
                          <a:solidFill>
                            <a:schemeClr val="dk1"/>
                          </a:solidFill>
                          <a:latin typeface="+mn-lt"/>
                          <a:ea typeface="+mn-ea"/>
                          <a:cs typeface="+mn-cs"/>
                        </a:rPr>
                        <a:t>Ciburn</a:t>
                      </a:r>
                      <a:r>
                        <a:rPr lang="es-PE" sz="1400" b="0" i="0" u="none" strike="noStrike" kern="1200" baseline="0" dirty="0" smtClean="0">
                          <a:solidFill>
                            <a:schemeClr val="dk1"/>
                          </a:solidFill>
                          <a:latin typeface="+mn-lt"/>
                          <a:ea typeface="+mn-ea"/>
                          <a:cs typeface="+mn-cs"/>
                        </a:rPr>
                        <a:t>, 2014)</a:t>
                      </a:r>
                      <a:endParaRPr lang="es-PE" sz="1400" b="0" i="0" u="none" strike="noStrike" kern="1200" baseline="0" dirty="0">
                        <a:solidFill>
                          <a:schemeClr val="dk1"/>
                        </a:solidFill>
                        <a:latin typeface="+mn-lt"/>
                        <a:ea typeface="+mn-ea"/>
                        <a:cs typeface="+mn-cs"/>
                      </a:endParaRPr>
                    </a:p>
                  </a:txBody>
                  <a:tcPr anchor="ctr"/>
                </a:tc>
              </a:tr>
            </a:tbl>
          </a:graphicData>
        </a:graphic>
      </p:graphicFrame>
    </p:spTree>
    <p:extLst>
      <p:ext uri="{BB962C8B-B14F-4D97-AF65-F5344CB8AC3E}">
        <p14:creationId xmlns:p14="http://schemas.microsoft.com/office/powerpoint/2010/main" val="1085644068"/>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cbtinvestigacion.files.wordpress.com/2011/02/problemas.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55776" y="2780927"/>
            <a:ext cx="3903340" cy="3630527"/>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DEFINICIÓN DEL PROBLEMA</a:t>
            </a:r>
            <a:endParaRPr lang="es-PE" dirty="0"/>
          </a:p>
        </p:txBody>
      </p:sp>
      <p:sp>
        <p:nvSpPr>
          <p:cNvPr id="3" name="2 Marcador de contenido"/>
          <p:cNvSpPr>
            <a:spLocks noGrp="1"/>
          </p:cNvSpPr>
          <p:nvPr>
            <p:ph idx="1"/>
          </p:nvPr>
        </p:nvSpPr>
        <p:spPr/>
        <p:txBody>
          <a:bodyPr/>
          <a:lstStyle/>
          <a:p>
            <a:pPr marL="0" indent="0" algn="just">
              <a:buNone/>
            </a:pPr>
            <a:r>
              <a:rPr lang="es-PE" dirty="0"/>
              <a:t>“Hoy en </a:t>
            </a:r>
            <a:r>
              <a:rPr lang="es-PE" dirty="0" smtClean="0"/>
              <a:t>día</a:t>
            </a:r>
            <a:r>
              <a:rPr lang="es-PE" dirty="0"/>
              <a:t>, muchos estudiantes tienen dificultades para llevar </a:t>
            </a:r>
            <a:r>
              <a:rPr lang="es-PE" dirty="0" smtClean="0"/>
              <a:t>con éxito </a:t>
            </a:r>
            <a:r>
              <a:rPr lang="es-PE" dirty="0"/>
              <a:t>los </a:t>
            </a:r>
            <a:r>
              <a:rPr lang="es-PE" dirty="0" smtClean="0"/>
              <a:t>cursos </a:t>
            </a:r>
            <a:r>
              <a:rPr lang="es-PE" dirty="0"/>
              <a:t>relacionados con algoritmos y </a:t>
            </a:r>
            <a:r>
              <a:rPr lang="es-PE" dirty="0" smtClean="0"/>
              <a:t>programación</a:t>
            </a:r>
            <a:r>
              <a:rPr lang="es-PE" dirty="0"/>
              <a:t>, problema que se evidencia en el porcentaje de alumnos desaprobados en materias de esta naturaleza: </a:t>
            </a:r>
            <a:r>
              <a:rPr lang="es-PE" dirty="0" smtClean="0"/>
              <a:t>Algorítmica </a:t>
            </a:r>
            <a:r>
              <a:rPr lang="es-PE" dirty="0"/>
              <a:t>I, 42 %; </a:t>
            </a:r>
            <a:r>
              <a:rPr lang="es-PE" dirty="0" smtClean="0"/>
              <a:t>Algorítmica </a:t>
            </a:r>
            <a:r>
              <a:rPr lang="es-PE" dirty="0"/>
              <a:t>II, 46 %; </a:t>
            </a:r>
            <a:r>
              <a:rPr lang="es-PE" dirty="0" smtClean="0"/>
              <a:t>Algorítmica </a:t>
            </a:r>
            <a:r>
              <a:rPr lang="es-PE" dirty="0"/>
              <a:t>III, 19 %; Estructura de Datos, 40 %.”</a:t>
            </a:r>
            <a:r>
              <a:rPr lang="es-PE" dirty="0" smtClean="0"/>
              <a:t>.</a:t>
            </a:r>
            <a:endParaRPr lang="es-PE" dirty="0"/>
          </a:p>
        </p:txBody>
      </p:sp>
    </p:spTree>
    <p:extLst>
      <p:ext uri="{BB962C8B-B14F-4D97-AF65-F5344CB8AC3E}">
        <p14:creationId xmlns:p14="http://schemas.microsoft.com/office/powerpoint/2010/main" val="3884638012"/>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JUSTIFICACIÓN</a:t>
            </a:r>
            <a:endParaRPr lang="es-PE" dirty="0"/>
          </a:p>
        </p:txBody>
      </p:sp>
      <p:sp>
        <p:nvSpPr>
          <p:cNvPr id="3" name="2 Marcador de contenido"/>
          <p:cNvSpPr>
            <a:spLocks noGrp="1"/>
          </p:cNvSpPr>
          <p:nvPr>
            <p:ph idx="1"/>
          </p:nvPr>
        </p:nvSpPr>
        <p:spPr>
          <a:xfrm>
            <a:off x="838200" y="1628800"/>
            <a:ext cx="7467600" cy="4680520"/>
          </a:xfrm>
        </p:spPr>
        <p:txBody>
          <a:bodyPr>
            <a:normAutofit fontScale="85000" lnSpcReduction="10000"/>
          </a:bodyPr>
          <a:lstStyle/>
          <a:p>
            <a:pPr algn="just"/>
            <a:r>
              <a:rPr lang="es-PE" dirty="0" smtClean="0"/>
              <a:t>La </a:t>
            </a:r>
            <a:r>
              <a:rPr lang="es-PE" dirty="0"/>
              <a:t>alta tasa de fracaso de los estudiantes de </a:t>
            </a:r>
            <a:r>
              <a:rPr lang="es-PE" dirty="0" smtClean="0"/>
              <a:t>programación </a:t>
            </a:r>
            <a:r>
              <a:rPr lang="es-PE" dirty="0"/>
              <a:t>ha sido </a:t>
            </a:r>
            <a:r>
              <a:rPr lang="es-PE" dirty="0" smtClean="0"/>
              <a:t>durante muchos años </a:t>
            </a:r>
            <a:r>
              <a:rPr lang="es-PE" dirty="0"/>
              <a:t>un tema </a:t>
            </a:r>
            <a:r>
              <a:rPr lang="es-PE" dirty="0" smtClean="0"/>
              <a:t>polémico </a:t>
            </a:r>
            <a:r>
              <a:rPr lang="es-PE" dirty="0"/>
              <a:t>para las instituciones de aprendizaje </a:t>
            </a:r>
            <a:r>
              <a:rPr lang="es-PE" dirty="0" smtClean="0"/>
              <a:t>con reportes </a:t>
            </a:r>
            <a:r>
              <a:rPr lang="es-PE" dirty="0"/>
              <a:t>de ratios de fracasos alrededor de 26% a 40 %. </a:t>
            </a:r>
            <a:r>
              <a:rPr lang="es-PE" b="1" dirty="0" smtClean="0"/>
              <a:t>(Han &amp; </a:t>
            </a:r>
            <a:r>
              <a:rPr lang="es-PE" b="1" dirty="0" err="1" smtClean="0"/>
              <a:t>Beheshti</a:t>
            </a:r>
            <a:r>
              <a:rPr lang="es-PE" b="1" dirty="0"/>
              <a:t>, 2010</a:t>
            </a:r>
            <a:r>
              <a:rPr lang="es-PE" b="1" dirty="0" smtClean="0"/>
              <a:t>).</a:t>
            </a:r>
          </a:p>
          <a:p>
            <a:pPr algn="just">
              <a:buFont typeface="Rage Italic"/>
              <a:buChar char="0"/>
            </a:pPr>
            <a:r>
              <a:rPr lang="es-PE" dirty="0"/>
              <a:t>Los altos porcentajes de fracasos en cursos introductorios de </a:t>
            </a:r>
            <a:r>
              <a:rPr lang="es-PE" dirty="0" smtClean="0"/>
              <a:t>programación son </a:t>
            </a:r>
            <a:r>
              <a:rPr lang="es-PE" dirty="0"/>
              <a:t>un problema </a:t>
            </a:r>
            <a:r>
              <a:rPr lang="es-PE" dirty="0" smtClean="0"/>
              <a:t>común </a:t>
            </a:r>
            <a:r>
              <a:rPr lang="es-PE" dirty="0"/>
              <a:t>en universidades en Alemania, Europa, y </a:t>
            </a:r>
            <a:r>
              <a:rPr lang="es-PE" dirty="0" smtClean="0"/>
              <a:t>Norte América</a:t>
            </a:r>
            <a:r>
              <a:rPr lang="es-PE" dirty="0"/>
              <a:t> </a:t>
            </a:r>
            <a:r>
              <a:rPr lang="es-PE" b="1" dirty="0" smtClean="0"/>
              <a:t>(Knobelsdorf et al</a:t>
            </a:r>
            <a:r>
              <a:rPr lang="es-PE" b="1" dirty="0"/>
              <a:t>., 2014</a:t>
            </a:r>
            <a:r>
              <a:rPr lang="es-PE" b="1" dirty="0" smtClean="0"/>
              <a:t>).</a:t>
            </a:r>
          </a:p>
          <a:p>
            <a:pPr algn="just">
              <a:buFont typeface="Wingdings" panose="05000000000000000000" pitchFamily="2" charset="2"/>
              <a:buChar char="v"/>
            </a:pPr>
            <a:r>
              <a:rPr lang="es-PE" b="1" dirty="0" smtClean="0"/>
              <a:t>Martínez </a:t>
            </a:r>
            <a:r>
              <a:rPr lang="es-PE" b="1" dirty="0"/>
              <a:t>y Camacho (2011)</a:t>
            </a:r>
            <a:r>
              <a:rPr lang="es-PE" dirty="0"/>
              <a:t> presentaron </a:t>
            </a:r>
            <a:r>
              <a:rPr lang="es-PE" dirty="0" smtClean="0"/>
              <a:t>una </a:t>
            </a:r>
            <a:r>
              <a:rPr lang="es-PE" dirty="0"/>
              <a:t>estrategia de enseñanza basada en aprendizaje colaborativo </a:t>
            </a:r>
            <a:r>
              <a:rPr lang="es-PE" dirty="0" smtClean="0"/>
              <a:t>para el </a:t>
            </a:r>
            <a:r>
              <a:rPr lang="es-PE" dirty="0"/>
              <a:t>tema de algebra relacional en un curso de base de datos</a:t>
            </a:r>
            <a:r>
              <a:rPr lang="es-PE" dirty="0" smtClean="0"/>
              <a:t>. Se obtuvo que entre un 78% y 92% de los estudiantes enriquecieron su aprendizaje.</a:t>
            </a:r>
            <a:endParaRPr lang="es-PE" dirty="0"/>
          </a:p>
          <a:p>
            <a:pPr algn="just">
              <a:buFont typeface="Wingdings" panose="05000000000000000000" pitchFamily="2" charset="2"/>
              <a:buChar char="v"/>
            </a:pPr>
            <a:r>
              <a:rPr lang="es-PE" b="1" dirty="0" err="1"/>
              <a:t>Cliburn</a:t>
            </a:r>
            <a:r>
              <a:rPr lang="es-PE" b="1" dirty="0"/>
              <a:t> (2014)</a:t>
            </a:r>
            <a:r>
              <a:rPr lang="es-PE" dirty="0"/>
              <a:t> desarrolló el curso de Estructura de Datos a través del aprendizaje basado en equipos y el aprendizaje tradicional</a:t>
            </a:r>
            <a:r>
              <a:rPr lang="es-PE" dirty="0" smtClean="0"/>
              <a:t>. Se obtuvo una alta satisfacción de los alumnos hacia el aprendizaje colaborativo.</a:t>
            </a:r>
            <a:endParaRPr lang="es-PE" dirty="0"/>
          </a:p>
        </p:txBody>
      </p:sp>
    </p:spTree>
    <p:extLst>
      <p:ext uri="{BB962C8B-B14F-4D97-AF65-F5344CB8AC3E}">
        <p14:creationId xmlns:p14="http://schemas.microsoft.com/office/powerpoint/2010/main" val="3574533761"/>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JUSTIFICACIÓN</a:t>
            </a:r>
            <a:endParaRPr lang="es-PE" dirty="0"/>
          </a:p>
        </p:txBody>
      </p:sp>
      <p:pic>
        <p:nvPicPr>
          <p:cNvPr id="5" name="Content Placeholder 4"/>
          <p:cNvPicPr>
            <a:picLocks noGrp="1" noChangeAspect="1"/>
          </p:cNvPicPr>
          <p:nvPr>
            <p:ph idx="1"/>
          </p:nvPr>
        </p:nvPicPr>
        <p:blipFill>
          <a:blip r:embed="rId2"/>
          <a:srcRect t="-17680" b="-17680"/>
          <a:stretch>
            <a:fillRect/>
          </a:stretch>
        </p:blipFill>
        <p:spPr>
          <a:xfrm>
            <a:off x="539552" y="2420888"/>
            <a:ext cx="7986540" cy="4144814"/>
          </a:xfrm>
        </p:spPr>
      </p:pic>
      <p:sp>
        <p:nvSpPr>
          <p:cNvPr id="7" name="2 Marcador de contenido"/>
          <p:cNvSpPr txBox="1">
            <a:spLocks/>
          </p:cNvSpPr>
          <p:nvPr/>
        </p:nvSpPr>
        <p:spPr>
          <a:xfrm>
            <a:off x="838200" y="1628800"/>
            <a:ext cx="7467600" cy="1152128"/>
          </a:xfrm>
          <a:prstGeom prst="rect">
            <a:avLst/>
          </a:prstGeom>
        </p:spPr>
        <p:txBody>
          <a:bodyPr vert="horz" lIns="91440" tIns="45720" rIns="91440" bIns="45720" rtlCol="0">
            <a:normAutofit lnSpcReduction="10000"/>
          </a:bodyPr>
          <a:lst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a:lstStyle>
          <a:p>
            <a:pPr algn="just">
              <a:buFont typeface="Rage Italic"/>
              <a:buChar char="0"/>
            </a:pPr>
            <a:r>
              <a:rPr lang="es-PE" dirty="0" smtClean="0"/>
              <a:t>En la FISI </a:t>
            </a:r>
            <a:r>
              <a:rPr lang="mr-IN" dirty="0" smtClean="0"/>
              <a:t>–</a:t>
            </a:r>
            <a:r>
              <a:rPr lang="es-PE" dirty="0" smtClean="0"/>
              <a:t> UNMSM se aprecia un considerable porcentaje de alumnos desaprobados en cursos de Algoritmos y Programación. </a:t>
            </a:r>
            <a:r>
              <a:rPr lang="es-PE" b="1" dirty="0" smtClean="0"/>
              <a:t>(SUM </a:t>
            </a:r>
            <a:r>
              <a:rPr lang="mr-IN" b="1" dirty="0" smtClean="0"/>
              <a:t>–</a:t>
            </a:r>
            <a:r>
              <a:rPr lang="es-PE" b="1" dirty="0" smtClean="0"/>
              <a:t> UNMSM, 2015)</a:t>
            </a:r>
          </a:p>
        </p:txBody>
      </p:sp>
    </p:spTree>
    <p:extLst>
      <p:ext uri="{BB962C8B-B14F-4D97-AF65-F5344CB8AC3E}">
        <p14:creationId xmlns:p14="http://schemas.microsoft.com/office/powerpoint/2010/main" val="193028734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secretosdeprosperidad.net/wp-content/uploads/2010/11/importancia-de-establecer-objetivos-en-los-negoci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757445"/>
            <a:ext cx="5832648" cy="2479867"/>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OBJETIVO GENERAL</a:t>
            </a:r>
            <a:endParaRPr lang="es-PE" dirty="0"/>
          </a:p>
        </p:txBody>
      </p:sp>
      <p:sp>
        <p:nvSpPr>
          <p:cNvPr id="3" name="2 Marcador de contenido"/>
          <p:cNvSpPr>
            <a:spLocks noGrp="1"/>
          </p:cNvSpPr>
          <p:nvPr>
            <p:ph idx="1"/>
          </p:nvPr>
        </p:nvSpPr>
        <p:spPr/>
        <p:txBody>
          <a:bodyPr/>
          <a:lstStyle/>
          <a:p>
            <a:pPr algn="just"/>
            <a:r>
              <a:rPr lang="es-PE" dirty="0"/>
              <a:t>Desarrollar un sistema web para promover el aprendizaje colaborativo </a:t>
            </a:r>
            <a:r>
              <a:rPr lang="es-PE" dirty="0" smtClean="0"/>
              <a:t>de los </a:t>
            </a:r>
            <a:r>
              <a:rPr lang="es-PE" dirty="0"/>
              <a:t>estudiantes a </a:t>
            </a:r>
            <a:r>
              <a:rPr lang="es-PE" dirty="0" smtClean="0"/>
              <a:t>través </a:t>
            </a:r>
            <a:r>
              <a:rPr lang="es-PE" dirty="0"/>
              <a:t>de la </a:t>
            </a:r>
            <a:r>
              <a:rPr lang="es-PE" dirty="0" smtClean="0"/>
              <a:t>técnica </a:t>
            </a:r>
            <a:r>
              <a:rPr lang="es-PE" dirty="0"/>
              <a:t>de </a:t>
            </a:r>
            <a:r>
              <a:rPr lang="es-PE" dirty="0" err="1"/>
              <a:t>Jigsaw</a:t>
            </a:r>
            <a:r>
              <a:rPr lang="es-PE" dirty="0"/>
              <a:t> y </a:t>
            </a:r>
            <a:r>
              <a:rPr lang="es-PE" dirty="0" smtClean="0"/>
              <a:t>enfocándolo específicamente a </a:t>
            </a:r>
            <a:r>
              <a:rPr lang="es-PE" dirty="0"/>
              <a:t>la </a:t>
            </a:r>
            <a:r>
              <a:rPr lang="es-PE" dirty="0" smtClean="0"/>
              <a:t>enseñanza </a:t>
            </a:r>
            <a:r>
              <a:rPr lang="es-PE" dirty="0"/>
              <a:t>de cursos de algoritmos y </a:t>
            </a:r>
            <a:r>
              <a:rPr lang="es-PE" dirty="0" smtClean="0"/>
              <a:t>programación.</a:t>
            </a:r>
            <a:endParaRPr lang="es-PE" dirty="0"/>
          </a:p>
        </p:txBody>
      </p:sp>
    </p:spTree>
    <p:extLst>
      <p:ext uri="{BB962C8B-B14F-4D97-AF65-F5344CB8AC3E}">
        <p14:creationId xmlns:p14="http://schemas.microsoft.com/office/powerpoint/2010/main" val="334943509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http://fivan.org/wp-content/uploads/2011/06/Diana.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3347864" y="1478304"/>
            <a:ext cx="5103958" cy="4746682"/>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PE" dirty="0" smtClean="0"/>
              <a:t>OBJETIVOS ESPECÍFICOS</a:t>
            </a:r>
            <a:endParaRPr lang="es-PE" dirty="0"/>
          </a:p>
        </p:txBody>
      </p:sp>
      <p:sp>
        <p:nvSpPr>
          <p:cNvPr id="3" name="2 Marcador de contenido"/>
          <p:cNvSpPr>
            <a:spLocks noGrp="1"/>
          </p:cNvSpPr>
          <p:nvPr>
            <p:ph idx="1"/>
          </p:nvPr>
        </p:nvSpPr>
        <p:spPr/>
        <p:txBody>
          <a:bodyPr>
            <a:normAutofit/>
          </a:bodyPr>
          <a:lstStyle/>
          <a:p>
            <a:r>
              <a:rPr lang="es-PE" dirty="0" smtClean="0"/>
              <a:t>Definir los requerimientos y funcionalidades necesarias para el sistema web de aprendizaje colaborativo.</a:t>
            </a:r>
          </a:p>
          <a:p>
            <a:r>
              <a:rPr lang="es-PE" dirty="0" smtClean="0"/>
              <a:t>Definir y elaborar los contenidos de los temas a usar en el sistema web de aprendizaje colaborativo.</a:t>
            </a:r>
          </a:p>
          <a:p>
            <a:r>
              <a:rPr lang="es-PE" dirty="0" smtClean="0"/>
              <a:t>Definir 3 métricas de calidad para evaluar el sistema web de aprendizaje colaborativo.</a:t>
            </a:r>
          </a:p>
          <a:p>
            <a:endParaRPr lang="es-PE" dirty="0"/>
          </a:p>
        </p:txBody>
      </p:sp>
      <p:sp>
        <p:nvSpPr>
          <p:cNvPr id="4" name="AutoShape 2" descr="data:image/jpeg;base64,/9j/4AAQSkZJRgABAQAAAQABAAD/2wCEAAkGBxQQEhMUExMWEhUXFxcXGBQYFRQYGBgaFxUWFhcYFBgYHCggGBolGxYXITEhJSkrLi4vGR8zODMsNygtLisBCgoKDg0OGxAQGywkICQsLCwvLC8sLCw0LC4uLSwsLi8sLC8sLCwsLCwsLCwsLCwsLCwsLCwvLCwsLCwsLCwsLP/AABEIANgA6QMBEQACEQEDEQH/xAAcAAEAAwEBAQEBAAAAAAAAAAAABQYHBAMBAgj/xABFEAACAQICBgYGBwcCBgMAAAABAgADEQQFBhIhMUFREyJhcYGRBzJScqGxI0JigpLB8BQzQ6KywtFT4RUWVGOT8SRzw//EABsBAQACAwEBAAAAAAAAAAAAAAAEBQEDBgIH/8QAOBEAAgIAAgYJBAEDBAMBAAAAAAECAwQRBRIhMUFRE2FxgZGhscHRIjLh8EIUFfEGIzNSNFOSQ//aAAwDAQACEQMRAD8A3GAIAgCAIAgCAIAgCAIAgCAIAgCAIAgCAIAgCAIAgCAIAgCAIAgCAIAgCAIAgCAIB8LAb9kw5Jb2Msz6DMgQBAEAQBAEAQBAEAQBAEAQBAEAQBAEAQBAEAQBAEAQBAEAQCGr4nWN+HCc5fiuklrcCdCvVWR9wWO1XCk7G2dx4TZgcbq2KuT2P1/J5tqzjrLgTEvyGIAgCAeFfGU6fr1ET3mUfMzDaW89xrlLcmzm/wCO4b/qaH/lp/5mNePNHv8Aprv+j8Ge9HMKT+rVpt3Op+RmU09x4lXOO9NHQDMng+wBAEAQBAEAQBAEAQBAEAQBAEAQBAEAQDmzKrqUqjclPykXGzcMPZJb9V+hspWdiXWVvp+qD2D5TjOlyii01dpHYnEngds0u155o2KJeMHX6Smj+0oPmJ31FnS1xnzSZSzjqyceRD5/pfhcFcVKmtU/0k6z+I3L94iJ3QhvJWGwF9+2K2c3sX57ig5t6UMQ5IoU0or7TfSP38FXus0iyxUn9uwu6dC1R22Nt+C+fQqmOz7E1/3uIqv2a5C/gWy/CaJWTlvZZV4Wiv7YJd3u9pGag5CeCRmz7aDA1RyEGc2d2DzevRP0daovZrEr+Frr8J7Vko7mR7MLTZ98E+733lpyr0i4inYVQKg5jqt4g3U9w1Zuji5L7lmVl2hapba20+vavn1LzkmmVLE7FILcUPVcfdJ63epMl13QnuZSYjA3UfetnNbv3tyJ/D49H3Hwm0iHVAEAQBAEAQBAEAQBAEAQBAEA+M1t8xKSis2ZSzOd8fTG9reB/wASHLSOHh90vJ/BsVE3uRG55jErUKtOk6tUZbKusASfGab8Xh76ZRhNPNczbVVOE05J5EOcuq6i21WIABAYcBt32nMT0fe9scn2P5yJ6uhxIfG03Q9ZSvePlzkSdFlb+tNG2Moy3Mg9INLcSiLhqbdEgXa63121iTbW+oBu2bdm/hOmwGIk8NGK4ZomYTA0ybtks3ye5fPf4FOAueZJ8SSfiSZuLYtWTaAYzEWLIMOh+tVuGt2Ux1vxas3ww85dRW36Vw9WxPWfV87vDMuGXei3DpY1qtSseIFqa+Qu380kRwseLKu3Tdr+yKXm/jyJzDaD4CmLDDI3vl3/AKyZsVFa4EOWksVL+b7tnodH/KWB/wCjof8AiT/E9dFDkjx/X4n/ANkvFnNidBcBU34ZV9xnT+hhPLorfA2Q0nio/wA/HJ+pA5j6LKLXNCtUpHk4FRfyb4mapYSL3MmVabsX/JFPs2fK8inZzoTi8Lcmn0qD69K7W95baw8rdsi2YeceBa0aSw92xPJ8ns89xAIdxB7QR8CDI5Oa4MtmSaWstlxBLDhVHrr7/wDqD498l1Ytx2T2rmUuM0TGf1U7Hy4Ps5enYX7A50VCkkOjC6uDcEdhlipJrNHOzhKEnGSyaLBhcUtQXBmTye8AQBAEAQBAEAQBAEAQBAPLEUA4sb+BII7QRNV1MLo6svjwZ6hNxeaIfGZA7eriGX3lVvjsMqp6HUt0335P4JUcXlviivYvRmpRYO2JUjbs1CDYgg263bIGMwNeFrzlLeSqsT0jyUSAqYgoTZipHEEjd2ysqi8s0SmuZ7UtI6ybCRVXiri9/Hf85NjOeWTfia3VF7TkxeSpmFRKlJhQHq1Q121bXINMD1r3ItccN09V4urDPUs2J7c0syZRinTW01ny/Je9GsjwWCANKzVLbar7XPOxIso7FtLejSWA/jYu/Z6lRi78Ve/r3clu/PeWIYhD9ZfMSbHG4eW6yPiiD0cuTP10q8x5ibFfU90l4oxqvkfdccx5z0rIPivExkz9XnvMwIAgCAVjSXQmhjLso6Gt/qKNjH/uLubv2Htke3Dxnt3MscJpK2jY9seT9nw9DKc5yatg6nR1lsfqsNquOaHj3bxxlXZXKt5SOloxNd8daD+V2nRkWdNhjY9ekx61P+5OTfPjzHqm91Pq5GjG4KGJjylwfs+r0Lxhcd0erUptr022q3zB5MOIlvGSktaO45SyuVcnCayaLZleZrVG/bPZrJGAIAgCAIAgCAIAgCAIAgHwm0w3ks2CmZrjTVcnhwHZw/XbPnukMa8Tc5cOHZw+e8vcPSq4ZcSp4yntPeZvplsRtZw0MC9aotOmLuxsPzJ7ANp7pY0p2NRW9muclFZs0vDaJU6dNVR2VgBrNvDNbaxU/IGWWJ0JTct7T57/AC+MitWMnntWw4sXlmIpbdXpV5pv8V3+V5QYnQF9W2H1Lq+PjMkQxNct+w4aWZdtpUuuyDJGqmddPMDzmY3TieHWjqp5gZLhi5o1upHTSzISZVpFria3SeGY1Hca1Gu9KoO0MrdhVwQO8WlnRpXb9T2HlQ1d8U+35WTIGnp9XwrhMXRWop3VKfVJHuMSCfES3liJVvKSzXNEmrR9WKhrUyaa3p7cu9cO4ueS57Qxi61GoGtvXc6+8p2jv3SRXbCf2sr78LbQ8rFl6eJJTYRzizbK6WKpmnVXWU+angyngRPFlcZrVkbab50z14PaY1pJkFTA1dR+spuUqW2MPyYcR/mU11LqlkzrcJi4YmGst/Fcvwemjua9CxSptov632Twdfz7O6esNiOilk9z8us0aQwfTw1o/ct3X1fBaUqth6m/ZvB4EcCJcnKl1ynMBVUc5kwSEAQBAEAQBAEAQBAEAQDgzutq0jzYhPxG3yvK3S03HCyUd8so+L2+RIw0c7Fnw2lYqYacdPD5FtGwhcbgzrWAJJOwAbTflPdMJbIraz25LLNly0X0fGFUu1jVYbT7I9kfmf8AE7HAYPoI5y+5+XUU+JxHSPJbiXxuLSijVKjBEUXLE7B/v2Sc2ks2aYVyskoxWbZkWlun9XFE06BajR3XGypUH2iPUXsG3meEgW4hy2R2I6fBaKhT9Vn1S8l8/vaVPCY16XqNYezw8pBtors+5FjZTCz7l3k7gtIb7G6p+HnKu7R2W2O0rrcHOG2O1E1h85POQHh5R+0htIkaWcg7wp7xt8xMNy/lFM8anI/f/EALm9gNu/cJGylrfSZ1eZz6aZczYGg+oxcMhICkkBka+tYbBu8QJ3LqksLBPekvQ16LtjHEyzaSae95cUUPCYhqbh0Yo6nYymxH65SEpNPNbzo5xjOOUlmmapobpsMQRRxFlq7lfctTs+y/ZuPDlLLD4tT+me/1Obx+jXV/uVbY8uX4LrJpUEdn2UJjKLUqnHarcVYbmH62gkcZrtqVkdVm/DYiVFinH/KMUx+BfD1HpVBZkNjyPEEdhFiO+UM4OEnFnYVWxtgpx3MsWQ4rp6JpH95SF07U4r4f4llgbtaOo+G7s/BQaWwupPpY7nv7fz6knkuYmmw2yeVBoOErh1BEyYPaAIAgCAIAgCAIAgCAUv0j6QrhVo0wNZ2cPb2VQ7/FrDuDcpAx6U69Tjnn4Fpo3CSu1pLcll2t/vofjLM/w2LZEpOTUf8Ah6rXFhc6xA1QBzv8dkqlhXY8oo22UW1RcprJLiWrBZctM6xsW58u6WuEwEKPq3y5/BW23yns4HRicQtJGd2CooLMx3AAXJMnN5LNmqMXOSjFZtmH6aaVPmFTZdaCn6NN1/tuPaPLgNnMmtutdj6jr8BgY4aG3bJ737Lq9SuTSTyd0Z0TxGPN6Y1KV7Gs19XZvCje57tnMiba6ZT3biFi8fVhtktr5L35fuw03JvR5g6ABdP2l+JqbV8Kfq277ntk2GHhHftOfv0tiLPtequr53kjm+ieGxA9TomAsHpgKdm4EWsR3jyni7B1W71k+aIcMTZF78+0p+aaEYmipaiy4i31R1HPcGOqfOVs9ENvY0SljY8UR2UZVi3qDpMNVABvqMpVCQd7u1gw42GzvkjDaLrqlry2s024qU1kthI6eVaz9EadcirTBuikqCTa5DgjbYAbdndJl1c5NOLyyNmDvprTjbBPPjy/eoolTNa2IOrX2uhO0oofbb1mAu3jK/ESm9kuBfYGuqKcqtz680fVkRk81fQLSc4lehqm9VBsY/xFHH3hx57+ctsJiekWpLevM5jSWC6GXSQ+1+T+C4SaVRSPSXknSUxiUHWp7H7UJ2H7pPkTylfjqc4664en4LjRGJ1Z9E9z3dv5+DPcvxRo1EqD6pvbmOI8ReVldjrkpLgXt9KurcHxLLmICuHX1XAdT37/ANds6FNNZo4yUXFuL3otOi2Y36pM9HktcAQBAEAQBAEAQBAPhNoB/PulObnGYqrWvdSdWn2U12J5+t3sZVWz15Nnb4PD9BTGvjx7Xv8AjuNC9EmSdHSbFMOtV6qdlNTtI95h5KslYWGS1nxKPTOJ1pqlbltfb+F6s0GSykMp9KuknSP+yUz1EINUj6z7Cqdy7Ce23syDibc3qI6TQ+D1Y9PLe93Zxffu7O0z2RC8LroDoX+2EV64Iw4PVXcapB27eCA7zx3c5Joo1/qluKnSWkeg/wBuv7vT8+hsFGkqKFUBVAACgAAAbgANwlglkcs25PN7z9wYBMA/KuDuIPjBnJkVpLmPQUjb1jsEGDPcJhnxD2AJJO0zBktWY6D0q2HCiy1lF1qdvstzU/DeO3TfQrY9ZMwWNlh584vevjrMtxGGak7I6lXUkMp4EfrfKSacXkzrITjOKlF5pntgcU1GolRDZkOsD+R7CLg9hnmM3BqUd6PNlcbIOEtzNvyjMFxNGnVXc4vbkdzKe0EEeE6CqxWQUlxONvqdVjhLgdNekHVlYXVgVI5gixHlPbSayZrjJxaa3owzM8CcPWqUjvRiL8xvU+KkHxnO2w1JuPI7Sm1W1xmuKJnBVOkwlvrUm/lP/v8AllrgLNarLkc7pWrUv1l/Lb38TqyLFarDsPzk0rTTMFW10BmTB7wBAEAQBAEA/FVwqljuAJ8heZSzeRiTyWbKdjcyZmLax7LHd3SzhUksimsvbeeZHZ7pcVweIpm/SFdRGHJyFYk8CFJIPG0hY+h11Ocd3oXGg7434qFdj6115bcv3gZngMI1apTpJ61R1QdmsQL9wvfwlAlm8kd/ZYq4OctyWZ/ReCwq0aaU0FlRQqjkFFh8pbpZLJHCTm5ycpb3tOHSbNhg8NVrHaVXqg8XbqoPxEeF55snqRbN2Eod90a+fpxP59qVCxLMdZmJZmO8km5J7SSTKredukksluJnQ/ITj8StPaKY69VhwQHcDwZjsHieE2VV68siLjsUsNU58dy7fwbzQorTVURQqqAqqBYAAWAA5WlmlkskcXKTk3J7Wz9VHCgliAACSSbAAbSSeAmQk28kZjpR6S2JNPBAADYa7C9//qU7Lfaa/dxkKzE8IeJ0GE0Msta//wCfl+y8SgY/MKuIJNaq9W/tszDwB2DuAkWUnLey7rqrr+yKXYjnoDVN16pHEbD5ieGbJPNZPadtPSbEs6o1RqyL9V2JI7nO0eNx2SRC+UI7XmUWJwVV0/oWT6vjcbPoU+HqUQ9E3O5wfWU8mH57jJtVsbFnEpMRhp0T1Z/5LHNpHKH6TcjDIMUg6y2Wp2qTZW7wTbuPZK7H05rpFw3l1ojE5S6GW57V2/n93mdrKlnQGg+jDMf3tAn/ALi/BXH9J85ZaOt31vt+Si0xT9tq7H7e5f5alEZn6TsFqYinVG6olj7yHf5MvlKfSMMpqXNeh0eh7daqUOT9f8ENoy/XdDudCPL/AGJnnR08rHHmvQaXr1qVLk/X9R8wNTVqWPaPH/2JcnOmlaMYjWS0yYJyAIAgCAIAgHBnz6uGrnlSc+Skzdh1nbFdaNGKeVE31P0M1q43qA33gfKXar2nNuzNFZzTFXvNjrjKLjJbGK7pVzU4PJp5p9aJf0V4HpccHIuKSM9/tGyL8GY+E49Yd1YiUH/H9XkfTMVj44jR0bY/zy2dm9dzWRtElnPGZemPMv3GHB51WHmieH7zykPFy3ROg0HT91r7F6v2M0kI6A2j0X5R0GDWoR16/wBIT9jdTHdq9bvcyxw0NWGfM5PS9/SXuK3R2d/H47i4SQVZk/pQ0oNSocJSa1ND9KR9d9+p7q7L8z7u2Dibc3qI6XRGCUY9PNbXu6lz7X6dpnlSoFFzIqWZcykorNnI+YjgJsVbI0sXHgfg5gSLWmOjNUsU2skSeVBbbN/GR7W8zbRq5bCz6NZu2DrLUW5Xc6+0vEd43jt8ZrqudU9Zd54xeHjfW4PfwfJm2UaodVZTdWAIPMEXB8p0EWpLNHHSi4tp70fjF4daqPTYXV1KkdhFjMSipJp8TMJuElJb1tMLr4c03dG3ozKe9SQflObnHVbi+B20JqcVJcVmS+iGK6LGUG4FtQ9z9T5kHwmzCz1bovu8SLjq9fDyXVn4bTY50RyJT/Sbh9bDI/FKo8mVl+erIGkY51J8mW2h55XOPNGf5O+rWpn7VvMFfzlZhZZXRfX67C4x0dbDzXVn4bT2xx1K7dj38zrfnOhOSL3opVs1oMFvmQIAgCAIAgHjjKHSU3Q/WVl/ECPznqMtWSfI8yjrRa5mK4DA4mrRXVoubXU7LbiRsJtfwnRu6tPazlXhrc8lEjswyHFi5OHqHuXW/pvHT1vcz2sNat6Lb6GSEq4qm4K1StNgGBB1VLhth2ixZfOVekK1rK1cdhd4C+fRdBLcm2u/JP08zVJXE4wz0j4rpMwr8k1KY7ggJ/mZpWYh52M7DRcNTCx6835/CK9hqHS1Epg2LuqDvdgv5zUlm8ifOWpFz5JvwP6JXE0qShQ6gKAoFxsAFgLCXUa5cEfPZ3wzblJZnPjc3UU36Ihqmq2oDcAtY6oJtsF7T06bMtiPMMTTrLWezj2GMYrRPFi7FRVJJLFXUsSTckg2uSeUrpYG9bcs+862vTuAlsUsu1P2zIHHYFh1XUr3iR2pQe1E+NlWJj9Ek+wi62B1Re89KeZoswyis8zz/ZmAvaNdbiPKqSWZ15YxDi01WpOJmmTUthZ6YlfIsGaz6PsWamECnaabMnhsYfBreEutHz1qcuWw5fSlepfmuKz9vYssnFcY/pvQ1MdX5Eq34kUn43lBjFldL94HWaOnrYaPevMicNU1GVvZYN5EH8pFUtVp8iVNaya5m7TqTiSv6epfA1uzUPlUSRMas6Jd3qT9GPLEx7/RmU4Q2dD9pf6hKSt5WR7V6nS3rOqS6n6HRpAbV37l/pE6U4xFz0afrjwgF7mTAgCAIAgFQzvSV0LKoqUyCRboHJ8DqkHvEsacLBrN5PvXyVd+Lszaimu5/BTMwzjMqp+iGLI+zSqL8Qok1QwsFt1fEg54yb3y/e4iM2zLFIQKtR6bEbU17EWJB1tU77g75IrjU1nFEW12qWTZHDPaw3V6ni5PzM9OuHJCMrObO/K9MMTTqK2uHI4kDdxBtw5zXLD1zWq0bFdbX9UXtRYW9ImJO40x3IPzJmr+3UdfiHpXFdXgV7EY1KlR6joru5LMTtuTv2bhMf2vC556i7836m/+/wCktVQVrSXLJeiTPajm4TYqqvcAPlN8cLXD7Ul2IhW47EWvOyUpdrb9ToTPmMy6onhWyOlMzqncL+I/zPDhA2KVjPlfOKtMXYFRz4fCYVcHuMudkVm0fvKKqY+o1FxfWQsDxBUqDbt6wPhK3SOGjqp8y60NjrIz+l7VtXx2MpmY4ApVem2+m7Ke3VNr+O/xnMS+htH0uOV1cZ8Gkz2ppwkds2NLce9GiBuE1ykzXqpbjtpiaJBmkejL91W5a4/pF/yltov7Jdvsc9pj/kj2e5c5aFOZR6Qj/wDNb3E+Uosf/wAz7EdRor/xl2srwEgSLA3dZ1hw5Bacm2Br9yfGogkXGPKiX7xJujv/ACYd/ozJ8MOuvvL8xKKv749q9Tp7v+OXY/Q/ekb/AE7dy/0idMcYi6aODrjuEAv4mTAgCAIAgCAcOeY79noVanFV2e8eqvxIm2ivpLFE0Ym3oqpT5Lz4GAZpWNVmc7bn4bhOmSyWRyqk3LaRjrPLNyZp3oWycWr4o2Jv0K9gsrufG6eR5yo0hbm1WuG8u8BS1HpHx3dn+VkaLi8poVf3lClU96mh+JEgRtnH7W13kyVUJfck+4wTSCj0WKxKABQtaqFA3BddtUD7tpH/ALriq5Na2e3iv8PzOgj/AKd0fiKYy1Mm4ram1ty27Nq39RMaJZVTqK1WqNYX1UU7tguzHnvAA7+yWNekrbq92XZ+7Cuf+m8Nh7t7kstz4eG/wPbSHKKZUtSGo4+qPVbstwMk0YucXlN5o143/T9d0HKhZSXDg+rqf6ylnEGWmsca6cnkz5+0RrGOjL56M6KUTWxuJboqa0yia2y6khqlQjl1VC8+twIJpMdiVY9VbkXujsHKCzy2vgVvEaYviK1Q6lLVdmKh6FIsFJOqC1r3AttvKGyyW3YvA7OjC1pqKlJZZbmeVISuZcs6qYmpnhnVTE1M8s1TQDCdHhAx31GZ/DYo+C38ZeaOhq0583mcxpSzXvy5LL39yySeVxjml+I6TG4gjcG1fwKEPxUznsXLWukzrcBDUw8F1Z+O05Mro9JWpJ7VRF82Aketa04rrXqbrpatcpck/Q26dScYVj0i1tXBMPbdF8m1/wC2QtIPKlrm0WWio54hPkn8e5mmAW9RPeHwN/ylPh1rWxXWvkvsXLVom+pnLm7a+Jcc2C/ALOkOQNC0cS9SAXqZMCAIAgCAIBUfSXUP7MiD69QA9yqzfMCWGjkukcnwRWaVb6JRXF/LMrq5cZcqxMoejaIyvhiu+acTiIUVOyXDz6ifgMHZi740w48eS4vu/BqPoar/AEOJp8qivbsdAv8A+c5Si2VjlKW9vM7nS2HhR0UILKKjqruf5NEkgqDC/SLhejzCvyfUqDuZAD/MrSsxCysZ2Oi56+Fj1Zrz+Mj10dxdqOry/NmMs8JH/ZXf6s2X1ZyzPzj8beS0jZVUW3QejhsxoPSxFGnUqUuqHKLr9G19Sz2vssw+6J5nOcH9LazOc03gYV3KzVWUvVb/AB3ma5xljYKvUpOBrU22EgWYb1cd4sezdwlXZjMTm4ylmT6tF6PtrVsIZdjezmuO4g8xzSrX6rOSoOxeHeQN/jPLnJraeI0V1v6EdGWYS3WMi2z4IsMPTl9TJqmJEkSmdNMTSzyyXyLLGxVZaS8drH2VHrN+uJEVVO6agv1EXE3xprc33dbNloUgiqqiyqAoHIAWAnTxiopJHISk5Nye9nhmmNFCjUqtuRS1uZG4d5Nh4zzZNQg5Pge6a3bYoLizEWcsSzbSSSTzJNz8ZzLbe1naJJLJFj0DwfSYtDwphnPlqj4sD4STgIa1yfLb7FfpOzUw7XPZ7mqzoDlyh+lHFbKFLmWc+A1V/qbylXpOeyMe/wDfEu9DV7Zz7F7+xT8oX6QHkCfy/ORcBHWuT5Jv29yZpSerh2ubS9/YicsPTYkHm5fyu3ztL05k1PROldrwYLfMgQBAEAQBAKzp9hGeglRVLdDUDsoFyUsVewG8gNreBkvB2KM2nxWRDxtTnBNcHmVWhg0ravRMtTW9XVIN+636Emuxx+7YV/Q624hfSDkhwhw9zfXVybbgyldnkw+MotJ3ytlHkdr/AKZw0KoTeX1bM31cvH93HV6I8bqYx6Z3VaRt2tTOsB+Ev5SJhZZTy5k/TVetQp8n6/qNglgcuZj6Y8t20MQBzpMfN08P3nmJCxcd0joNB3fdU+1ej9ijZHTqOzrTpu+wX1VJtt4kbuO+ScDZ9Oq+BdzshF/W0u06cXlmJG/D1h29E9vMC0sE1zNtd9D3Tj4olPRzjzQx6KdgqBqTA7NpGstxz1lA+9PNqziRdMU9LhHJfx2+z8i0+lfJ0xKJq7MQNitzX2H7L7QeHibwLKlLbxOWwmNlRnH+L/c1+7TIRk1Sg+rXRqbjbqsLbOY4Edo2SBbJrYdHhYQnHXTzRIUxIsmTjqpiaZHhktk2U1cU2rSTW5tuVfebh3b5iumdrygiPfiK6Y6038vsNY0cyJMHT1V6zt6722k8hyUcBL3DYaNMclv4s5bF4uWInm9iW5EvJBFM+9JOdXK4ZDus1Tv3on9x+7KrSF//AOa7y+0Thss7pdi937eJR1lSy6Zpno6y3o6DVSNtU7PcW4HmSx7rS60dVq1ub4+hzmlrte1QX8fVltliVRkWmuO6fGVCDdUtTH3L638xac/jbNe59Wz97zq9HVdHh1nx2+P4yIp6vRYeq/FhqDx2bPP4SZo2vKMp89ngV2mLM5xr5bfE8dD6Fy9TlZB47T/b5yzKY1zRjD6qXmTBOQBAEAQBAEAQDzp0VUkqoUneQAL99t8zm2MioelbLulwWuBc0XV/unqN4ANrfdkbExzhnyLXQ92piNV/yWXuvgybJswOGxFGsP4bhj2rucDvUsPGQIS1ZJnTX1dNVKvmv8eZtmf5hXUKaFKpVRlBD0ujJ28wxBtaxuL75cxye05PC1UtvpZJNcHn7e5n+fU8wxSlOgxTKbdVxZdhuNmtbfMTlHLLVzLum3B0bU4580QOXYmth6dRWvRC1CpF7Nr2swtv2as01tuL1VkkyTNK1qSWezPuPv8AzBWHq12/Ff5zDskuJqdEeMT7/wA01rqz6tQqQykqNYFTcFTwIMwsTKO/aYVUUmlsT2MnE01Zqgq1KC1DwGuQB4WMmqtPiR/7FW91j8PydeZacDErqVcHSdeAYlrdq7AQe0TEsPCSye021aI6J60LWuzYVpzRLXFLUHshqhH8xJ+MjvR9PX4liq7EsnLPw9kjrw9eiv8ADU99z8zPawNC/iu/b6mqVVj4k1hdIyihVOqo3KDYDuAm6NcYrJLIiTwCk82s2d1HSph9c+ZjURolo6L4HZhNKKza6oVqMVJXWAFj3rvAJGw+c02xkk9XeVmIwSokpSz1c9vMoNYsXYuSXLHWJ3619t+285iees9bedNDV1Vq7stnYSOj+VNiqy0xcA7Xb2VG89/AdpE9UUu6aiu/sNGKxCorc33dpstGkEVVUWVQAAOAAsAJ0kUorJHISk5Nt72R+keZjC4epU+sBZBzY7F+O3uBmrEW9FW5G/CUdNaoePYYwLntJ8yZze1nYPJLqObSavbo6I+qNZveO78/OdJRX0dahyOPxFvS2ynz9OBbNGsu1Ep0+O9u87T/AI8JtNBp+Ao6iATJg6IAgCAIAgCAIAgHji8OtVHpuLq6lWHMMLEeRmGs1kz1CbhJSjvW0/nbM8A2GrVKL+tTYqTztubuIsfGVMouLaZ3VVqtgrI7ms/3s3GseirPOnw3QMevQsB20z6lu7avgvOTsNPOOq+BzWmMN0d3SLdL14+O8utSoFBYmwAJJ5AbTJJUpNvJGAaSZocVWeodgJJA5X/OwA8JK1MoNHfYbDKilQXIg2EgTieJRPIVTTZWChipBsdxtzkZ5RkmQ763KDiuJZ8sx+HxNhqhX40z1W+6RbW8PhJcLdYoZzxeHf3PLx9S+UtAKNekro9SixG42dfI2P8ANNqkzZXpi6P3JPy/fAhcx0CxdK5TVrj7J1W/C2zyJmddk+rS9cvuzRXKyNSbVqI1NvZZSp8jM9IT44lSWaeaPajjLcFPeAZnpEHOLPV8QGFtRB2qCD8DaZ10ZjJJ72Smh2HL42kAdiK7vysUamoPezC3unlMTkmiv0tdHodTiz9Z/gqdTF1RTrJrF9XUK1L6wABAKoQTcGUV+Hjba9Saz5GvDYqVNEdeEskt6y3F+0RyMYSiL7aj2Z2+Si/AX87ydhcOqY5cXvKrG4t4iefBbkTslEMy3T/O/wBordEhvTpEjsZ9zHw9X8UpMdfrz1VuXqdLozC9FXry3y9Pzv8AAruHIUNUb1UF+88B+uyYwNOvZrPcvX92mdKYjo6tRb5enH4ODR/DHE1zVfcp1jyLfVUd2/wHOXZzRqujGBudYwYLdMgQBAEAQBAEAQBAEAzT0t5DfVxaDdZKtuV+o57idU968pDxVf8ANF/oXFb6Jdq917+PMoej2cPgsQlZNursZfbQ+sv5jtAMi1zcJZousTh431OuXHyfB/vA2DSrNVqZZUq0W1lqoqqeyq60zfkQGII5iW9TUmmjmcBQ442MJ74tvwWfsZTWyuS8zrI4gjK2AYGwBOwnYCTYC5OzgACfCRbUo5tmJTiciLKec9Z5hRyPy1BTttPOszDri+BZMp0wxmGAVK7Mo+pUAcebdYdwM9xvsjuZFt0dhrN8cn1bPx5E7R9J2L+tToN92oP757/rJ8kQ5aFo4OXivg5sz06xGJUo9PDleRpFrdo12Iv22niWMsfI2V6KpreacvH4SK1q8jaeY4ua37SVKiPDYfTr8CP1ym2OOj/JMj20Wpf7eXfmdmGzmpQBp0FvVfe29r7tYns8hNn9U7NlaZU2YRxl0mIkn+/uxE3oblz06ysT0lQnad4F94H5njNtNCr28SJicVK3ZwNhXdJJDKtpzpH+y0+ipn6Zxw+op2Fu/gPPhIWMxHRx1Y735Fno7B9NPXl9q83y+TLqa3IAlJGLk1FbzpJzUIuUtyOXNqhqMuHpbdvW7W7ewfrdOioqVUFFHI4m932Ob7upFz0eykIqU1223nmTvP67JtI5pGX4YU0AmTB1QBAEAQBAEAQBAEAQDyxWHWqjI6hkYFWU7iCLEGYaTWTPUJOElKLyaMF0ryB8BXNM3KG7U39pe37Q3HwPESrtrcJZHZ4PFRxNeut/Fcn8Ph+D5lWdNTo1sMzfRVLMt72p1VZXR/dJUBhy2jaCDspucHlwM34dSsjdH7l5p7Gu3l4dl1wODOIC6tKorEC4NNrbRfZUtqMvJgSDLSNqazKuWJjXvkv3q3lx0f0fTC3Y2aoRYtyHsr2fOYlLMqsXjJX7P4ogtJ/R1RxJNSgRh6h2kW+jY9qj1D2r5GRLMNGW1bGSsJpeyr6bPqXmvnv8TNc40ZxWEJ6WiwUfxF69Pv1h6v3rGQ51TjvRf0Y2i77JbeT2Pw+MyKQ3mlkpnqs8s8nqs8MwdGGoNUbVRWdvZVSx8htnlJvYtp4nKMVnJ5LrLXl2g9YqalciggF7bGc9wGxfE+ElV4Gcts9i8yqxGlqobK/qfl+/uZ44HKwzlaKbzv3k9rGWddUa1lFFBdfO6WtNmjaP5IuGW52ud5m00njpVpMmCSws9Zh1Kf8Ac/Jfnw4kRsRiVUuvkTsFgpYiXKK3v2XX6GS4nEtVdqlRizsbsx4n8h2cJRTk5NylvOphCMIqMVkkeWNxXQLYbar+qOKg7L25ngJbYLDai15b35HPaSxvSvo4fat/W/hfvAl9GckNIazC9Vt/HVHLv5yeVRpmQZZ0Y1iNsyYJuAIAgCAIAgCAIAgCAIAgETpLkNPH0TSqbDvRwNqNwI+RHETxZWprJknC4qeHs14965owrOcqq4Sq1Ksuqw3H6rDgyHiD/tvlXODg8mdjRfC+CnB7PTqZOaG6aVMAQj3q4cnal+sl95pX+KnYew3vtqvcNj3EPHaOhiVrR2S58+35NjyrNKWKpipRcVFPLeDyYHap7DLCMlJZo5a6mymWrYsmdk9GoQCLxujuFrG9TDUmb2tRQ34htmuVUJb0iRXi761lGbS7SObQPAH+BbuqVh8nmt4Wp8PNkhaUxS/n5L4OjD6HYJN2GQ+9rP8A1kzKw1S/ieJaRxMt833bPQl8Ph6dIaqKtMclAUeQm5RUVkkRJTlN5yefaQGk+KNQihT2lt9uEyeSQyPJ1wyfa4mAV/SfTtKN6eGIq1Nxfeid3tt3bPlIOIxqj9MNrLfB6LlZ9VuxcuL+DN69dqjM7sXZjdmJuTKiUnJ5s6GEIwioxWSR8q1uits16repT379xYfISxwmE/nZ3L3ZR6Q0hnnVU+1+y92SuQZEwbpKvXrNt56t/wC75bhLMpDRsiybVszTJgsQFoB9gCAIAgCAIAgCAIAgCAIAgETpHo/Rx1Lo6o2jajj1kPNT8xuM8WVxmsmScLirMPPWh3rgzFtJdGq+Ae1QayE9WqoOo3YfZb7J8L75XWVSg9p1mExtWJjnHfxXH8rr9DhyzMquGfpKNRqbcxuI5MDsYdhE8Rk4vNG+2mu6OrYs0aHkfpSBsuLpap/1ae0d7Ido8C3cJLhiv+yKLEaEe+mXc/n5yLxlef4bFfua6VD7IazDvQ2YeIkmNkZbmU92Fup++LXp47iSns0HwwCjZ7pBXDsqgoB2TAK/ic7qLterqjmSB84bS3nqMXLYlmR2F09TDVNZb128h+Ij5AzTK+K3bSXXgpyf1bF+8D5nGl+IxwszalM/w0uAffO9vHZ2SruxFk9j2LkdBhcDTSlKKzfN+3L1IimhOwC8jxi5PKKzZLssjXHWm8ke2HVnOrRAduNQ/u07j9Zv1tlrh8GofVPa/Q53G6Slb9FeyPm/hFjyHR7UNxepUPrVDv7bchJpVF9yfJAli2+ZME4BaAfYAgCAIAgCAIAgCAIAgCAIAgCAeWJw61VKOodWFirAEEciDvmGs9jPUZOLUovJozrSP0Zg3fCNqceickr91t69xv4SLZhU9sS7w2mpR+m5Z9a3963PyM+zPKa2GNq1Jk7SLqe5hs+MiThKH3IvKcTVd/xyT6uPhvOEgHtngkZ5Hfhc4xFL1MRWQchVqAfhvaelZJbmzRPD0z+6CfciQXS3G/8AVVPNT8xHTWf9jT/QYb/ojmxec4ir+8r1W++w+RE8u6x8WZWDw8d0F4EEuH6VmJv3nafMxKbSNUaVJvZkj8tlb8No58u88J6hPX2JGi6pV7ZNJdZO5Tlj6oAUt3bF/Gdn4dabVg3N5y2ESWlY1x1a1m+b3fL8iw4PRwvsqdYf6aXCfePrP42HZJ1dUa1lFFRdiLLpa03mXDKtG9gFgqjcALAdwns0lpweXrTGwTJg64AgCAIAgCAIAgCAIAgCAIAgCAIAgCAIB418KrizAGAVnMtA8LVueiVTzW6H+W15qlRCXAm16QxNe6b79vqV/FejRL9Vqg7LqR8ReanhIPiyXHTd63qL8fk4W9HpH8RvITz/AEcebNn98s/6LxYXQI8WY+AhYOHNniWmrnujHz+Tqw+gyjgT3zZHDVrgRZ6SxMv5Zdmz8kthNDwLdQbOJFyO4nbN6SWxEKUnJ5t5smsNo2o3zJ5JXD5eibhAOoCAfYAgCAIAgCAIAgCAIAgCAIAgCAIAgCAIAgCAIAgCAfLQD7AEAQBAEAQBAEAQBAEAQBAEAQBAEAQBAEAQBAEAQBAEAQBAEAQBAEAQBAEAQBAEAQBAEAQBAE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5" name="AutoShape 4" descr="data:image/jpeg;base64,/9j/4AAQSkZJRgABAQAAAQABAAD/2wCEAAkGBxQQEhMUExMWEhUXFxcXGBQYFRQYGBgaFxUWFhcYFBgYHCggGBolGxYXITEhJSkrLi4vGR8zODMsNygtLisBCgoKDg0OGxAQGywkICQsLCwvLC8sLCw0LC4uLSwsLi8sLC8sLCwsLCwsLCwsLCwsLCwsLCwvLCwsLCwsLCwsLP/AABEIANgA6QMBEQACEQEDEQH/xAAcAAEAAwEBAQEBAAAAAAAAAAAABQYHBAMBAgj/xABFEAACAQICBgYGBwcCBgMAAAABAgADEQQFBhIhMUFREyJhcYGRBzJScqGxI0JigpLB8BQzQ6KywtFT4RUWVGOT8SRzw//EABsBAQACAwEBAAAAAAAAAAAAAAAEBQEDBgIH/8QAOBEAAgIAAgYJBAEDBAMBAAAAAAECAwQRBRIhMUFRE2FxgZGhscHRIjLh8EIUFfEGIzNSNFOSQ//aAAwDAQACEQMRAD8A3GAIAgCAIAgCAIAgCAIAgCAIAgCAIAgCAIAgCAIAgCAIAgCAIAgCAIAgCAIAgCAIB8LAb9kw5Jb2Msz6DMgQBAEAQBAEAQBAEAQBAEAQBAEAQBAEAQBAEAQBAEAQBAEAQCGr4nWN+HCc5fiuklrcCdCvVWR9wWO1XCk7G2dx4TZgcbq2KuT2P1/J5tqzjrLgTEvyGIAgCAeFfGU6fr1ET3mUfMzDaW89xrlLcmzm/wCO4b/qaH/lp/5mNePNHv8Aprv+j8Ge9HMKT+rVpt3Op+RmU09x4lXOO9NHQDMng+wBAEAQBAEAQBAEAQBAEAQBAEAQBAEAQDmzKrqUqjclPykXGzcMPZJb9V+hspWdiXWVvp+qD2D5TjOlyii01dpHYnEngds0u155o2KJeMHX6Smj+0oPmJ31FnS1xnzSZSzjqyceRD5/pfhcFcVKmtU/0k6z+I3L94iJ3QhvJWGwF9+2K2c3sX57ig5t6UMQ5IoU0or7TfSP38FXus0iyxUn9uwu6dC1R22Nt+C+fQqmOz7E1/3uIqv2a5C/gWy/CaJWTlvZZV4Wiv7YJd3u9pGag5CeCRmz7aDA1RyEGc2d2DzevRP0daovZrEr+Frr8J7Vko7mR7MLTZ98E+733lpyr0i4inYVQKg5jqt4g3U9w1Zuji5L7lmVl2hapba20+vavn1LzkmmVLE7FILcUPVcfdJ63epMl13QnuZSYjA3UfetnNbv3tyJ/D49H3Hwm0iHVAEAQBAEAQBAEAQBAEAQBAEA+M1t8xKSis2ZSzOd8fTG9reB/wASHLSOHh90vJ/BsVE3uRG55jErUKtOk6tUZbKusASfGab8Xh76ZRhNPNczbVVOE05J5EOcuq6i21WIABAYcBt32nMT0fe9scn2P5yJ6uhxIfG03Q9ZSvePlzkSdFlb+tNG2Moy3Mg9INLcSiLhqbdEgXa63121iTbW+oBu2bdm/hOmwGIk8NGK4ZomYTA0ybtks3ye5fPf4FOAueZJ8SSfiSZuLYtWTaAYzEWLIMOh+tVuGt2Ux1vxas3ww85dRW36Vw9WxPWfV87vDMuGXei3DpY1qtSseIFqa+Qu380kRwseLKu3Tdr+yKXm/jyJzDaD4CmLDDI3vl3/AKyZsVFa4EOWksVL+b7tnodH/KWB/wCjof8AiT/E9dFDkjx/X4n/ANkvFnNidBcBU34ZV9xnT+hhPLorfA2Q0nio/wA/HJ+pA5j6LKLXNCtUpHk4FRfyb4mapYSL3MmVabsX/JFPs2fK8inZzoTi8Lcmn0qD69K7W95baw8rdsi2YeceBa0aSw92xPJ8ns89xAIdxB7QR8CDI5Oa4MtmSaWstlxBLDhVHrr7/wDqD498l1Ytx2T2rmUuM0TGf1U7Hy4Ps5enYX7A50VCkkOjC6uDcEdhlipJrNHOzhKEnGSyaLBhcUtQXBmTye8AQBAEAQBAEAQBAEAQBAPLEUA4sb+BII7QRNV1MLo6svjwZ6hNxeaIfGZA7eriGX3lVvjsMqp6HUt0335P4JUcXlviivYvRmpRYO2JUjbs1CDYgg263bIGMwNeFrzlLeSqsT0jyUSAqYgoTZipHEEjd2ysqi8s0SmuZ7UtI6ybCRVXiri9/Hf85NjOeWTfia3VF7TkxeSpmFRKlJhQHq1Q121bXINMD1r3ItccN09V4urDPUs2J7c0syZRinTW01ny/Je9GsjwWCANKzVLbar7XPOxIso7FtLejSWA/jYu/Z6lRi78Ve/r3clu/PeWIYhD9ZfMSbHG4eW6yPiiD0cuTP10q8x5ibFfU90l4oxqvkfdccx5z0rIPivExkz9XnvMwIAgCAVjSXQmhjLso6Gt/qKNjH/uLubv2Htke3Dxnt3MscJpK2jY9seT9nw9DKc5yatg6nR1lsfqsNquOaHj3bxxlXZXKt5SOloxNd8daD+V2nRkWdNhjY9ekx61P+5OTfPjzHqm91Pq5GjG4KGJjylwfs+r0Lxhcd0erUptr022q3zB5MOIlvGSktaO45SyuVcnCayaLZleZrVG/bPZrJGAIAgCAIAgCAIAgCAIAgHwm0w3ks2CmZrjTVcnhwHZw/XbPnukMa8Tc5cOHZw+e8vcPSq4ZcSp4yntPeZvplsRtZw0MC9aotOmLuxsPzJ7ANp7pY0p2NRW9muclFZs0vDaJU6dNVR2VgBrNvDNbaxU/IGWWJ0JTct7T57/AC+MitWMnntWw4sXlmIpbdXpV5pv8V3+V5QYnQF9W2H1Lq+PjMkQxNct+w4aWZdtpUuuyDJGqmddPMDzmY3TieHWjqp5gZLhi5o1upHTSzISZVpFria3SeGY1Hca1Gu9KoO0MrdhVwQO8WlnRpXb9T2HlQ1d8U+35WTIGnp9XwrhMXRWop3VKfVJHuMSCfES3liJVvKSzXNEmrR9WKhrUyaa3p7cu9cO4ueS57Qxi61GoGtvXc6+8p2jv3SRXbCf2sr78LbQ8rFl6eJJTYRzizbK6WKpmnVXWU+angyngRPFlcZrVkbab50z14PaY1pJkFTA1dR+spuUqW2MPyYcR/mU11LqlkzrcJi4YmGst/Fcvwemjua9CxSptov632Twdfz7O6esNiOilk9z8us0aQwfTw1o/ct3X1fBaUqth6m/ZvB4EcCJcnKl1ynMBVUc5kwSEAQBAEAQBAEAQBAEAQDgzutq0jzYhPxG3yvK3S03HCyUd8so+L2+RIw0c7Fnw2lYqYacdPD5FtGwhcbgzrWAJJOwAbTflPdMJbIraz25LLNly0X0fGFUu1jVYbT7I9kfmf8AE7HAYPoI5y+5+XUU+JxHSPJbiXxuLSijVKjBEUXLE7B/v2Sc2ks2aYVyskoxWbZkWlun9XFE06BajR3XGypUH2iPUXsG3meEgW4hy2R2I6fBaKhT9Vn1S8l8/vaVPCY16XqNYezw8pBtors+5FjZTCz7l3k7gtIb7G6p+HnKu7R2W2O0rrcHOG2O1E1h85POQHh5R+0htIkaWcg7wp7xt8xMNy/lFM8anI/f/EALm9gNu/cJGylrfSZ1eZz6aZczYGg+oxcMhICkkBka+tYbBu8QJ3LqksLBPekvQ16LtjHEyzaSae95cUUPCYhqbh0Yo6nYymxH65SEpNPNbzo5xjOOUlmmapobpsMQRRxFlq7lfctTs+y/ZuPDlLLD4tT+me/1Obx+jXV/uVbY8uX4LrJpUEdn2UJjKLUqnHarcVYbmH62gkcZrtqVkdVm/DYiVFinH/KMUx+BfD1HpVBZkNjyPEEdhFiO+UM4OEnFnYVWxtgpx3MsWQ4rp6JpH95SF07U4r4f4llgbtaOo+G7s/BQaWwupPpY7nv7fz6knkuYmmw2yeVBoOErh1BEyYPaAIAgCAIAgCAIAgCAUv0j6QrhVo0wNZ2cPb2VQ7/FrDuDcpAx6U69Tjnn4Fpo3CSu1pLcll2t/vofjLM/w2LZEpOTUf8Ah6rXFhc6xA1QBzv8dkqlhXY8oo22UW1RcprJLiWrBZctM6xsW58u6WuEwEKPq3y5/BW23yns4HRicQtJGd2CooLMx3AAXJMnN5LNmqMXOSjFZtmH6aaVPmFTZdaCn6NN1/tuPaPLgNnMmtutdj6jr8BgY4aG3bJ737Lq9SuTSTyd0Z0TxGPN6Y1KV7Gs19XZvCje57tnMiba6ZT3biFi8fVhtktr5L35fuw03JvR5g6ABdP2l+JqbV8Kfq277ntk2GHhHftOfv0tiLPtequr53kjm+ieGxA9TomAsHpgKdm4EWsR3jyni7B1W71k+aIcMTZF78+0p+aaEYmipaiy4i31R1HPcGOqfOVs9ENvY0SljY8UR2UZVi3qDpMNVABvqMpVCQd7u1gw42GzvkjDaLrqlry2s024qU1kthI6eVaz9EadcirTBuikqCTa5DgjbYAbdndJl1c5NOLyyNmDvprTjbBPPjy/eoolTNa2IOrX2uhO0oofbb1mAu3jK/ESm9kuBfYGuqKcqtz680fVkRk81fQLSc4lehqm9VBsY/xFHH3hx57+ctsJiekWpLevM5jSWC6GXSQ+1+T+C4SaVRSPSXknSUxiUHWp7H7UJ2H7pPkTylfjqc4664en4LjRGJ1Z9E9z3dv5+DPcvxRo1EqD6pvbmOI8ReVldjrkpLgXt9KurcHxLLmICuHX1XAdT37/ANds6FNNZo4yUXFuL3otOi2Y36pM9HktcAQBAEAQBAEAQBAPhNoB/PulObnGYqrWvdSdWn2U12J5+t3sZVWz15Nnb4PD9BTGvjx7Xv8AjuNC9EmSdHSbFMOtV6qdlNTtI95h5KslYWGS1nxKPTOJ1pqlbltfb+F6s0GSykMp9KuknSP+yUz1EINUj6z7Cqdy7Ce23syDibc3qI6TQ+D1Y9PLe93Zxffu7O0z2RC8LroDoX+2EV64Iw4PVXcapB27eCA7zx3c5Joo1/qluKnSWkeg/wBuv7vT8+hsFGkqKFUBVAACgAAAbgANwlglkcs25PN7z9wYBMA/KuDuIPjBnJkVpLmPQUjb1jsEGDPcJhnxD2AJJO0zBktWY6D0q2HCiy1lF1qdvstzU/DeO3TfQrY9ZMwWNlh584vevjrMtxGGak7I6lXUkMp4EfrfKSacXkzrITjOKlF5pntgcU1GolRDZkOsD+R7CLg9hnmM3BqUd6PNlcbIOEtzNvyjMFxNGnVXc4vbkdzKe0EEeE6CqxWQUlxONvqdVjhLgdNekHVlYXVgVI5gixHlPbSayZrjJxaa3owzM8CcPWqUjvRiL8xvU+KkHxnO2w1JuPI7Sm1W1xmuKJnBVOkwlvrUm/lP/v8AllrgLNarLkc7pWrUv1l/Lb38TqyLFarDsPzk0rTTMFW10BmTB7wBAEAQBAEA/FVwqljuAJ8heZSzeRiTyWbKdjcyZmLax7LHd3SzhUksimsvbeeZHZ7pcVweIpm/SFdRGHJyFYk8CFJIPG0hY+h11Ocd3oXGg7434qFdj6115bcv3gZngMI1apTpJ61R1QdmsQL9wvfwlAlm8kd/ZYq4OctyWZ/ReCwq0aaU0FlRQqjkFFh8pbpZLJHCTm5ycpb3tOHSbNhg8NVrHaVXqg8XbqoPxEeF55snqRbN2Eod90a+fpxP59qVCxLMdZmJZmO8km5J7SSTKredukksluJnQ/ITj8StPaKY69VhwQHcDwZjsHieE2VV68siLjsUsNU58dy7fwbzQorTVURQqqAqqBYAAWAA5WlmlkskcXKTk3J7Wz9VHCgliAACSSbAAbSSeAmQk28kZjpR6S2JNPBAADYa7C9//qU7Lfaa/dxkKzE8IeJ0GE0Msta//wCfl+y8SgY/MKuIJNaq9W/tszDwB2DuAkWUnLey7rqrr+yKXYjnoDVN16pHEbD5ieGbJPNZPadtPSbEs6o1RqyL9V2JI7nO0eNx2SRC+UI7XmUWJwVV0/oWT6vjcbPoU+HqUQ9E3O5wfWU8mH57jJtVsbFnEpMRhp0T1Z/5LHNpHKH6TcjDIMUg6y2Wp2qTZW7wTbuPZK7H05rpFw3l1ojE5S6GW57V2/n93mdrKlnQGg+jDMf3tAn/ALi/BXH9J85ZaOt31vt+Si0xT9tq7H7e5f5alEZn6TsFqYinVG6olj7yHf5MvlKfSMMpqXNeh0eh7daqUOT9f8ENoy/XdDudCPL/AGJnnR08rHHmvQaXr1qVLk/X9R8wNTVqWPaPH/2JcnOmlaMYjWS0yYJyAIAgCAIAgHBnz6uGrnlSc+Skzdh1nbFdaNGKeVE31P0M1q43qA33gfKXar2nNuzNFZzTFXvNjrjKLjJbGK7pVzU4PJp5p9aJf0V4HpccHIuKSM9/tGyL8GY+E49Yd1YiUH/H9XkfTMVj44jR0bY/zy2dm9dzWRtElnPGZemPMv3GHB51WHmieH7zykPFy3ROg0HT91r7F6v2M0kI6A2j0X5R0GDWoR16/wBIT9jdTHdq9bvcyxw0NWGfM5PS9/SXuK3R2d/H47i4SQVZk/pQ0oNSocJSa1ND9KR9d9+p7q7L8z7u2Dibc3qI6XRGCUY9PNbXu6lz7X6dpnlSoFFzIqWZcykorNnI+YjgJsVbI0sXHgfg5gSLWmOjNUsU2skSeVBbbN/GR7W8zbRq5bCz6NZu2DrLUW5Xc6+0vEd43jt8ZrqudU9Zd54xeHjfW4PfwfJm2UaodVZTdWAIPMEXB8p0EWpLNHHSi4tp70fjF4daqPTYXV1KkdhFjMSipJp8TMJuElJb1tMLr4c03dG3ozKe9SQflObnHVbi+B20JqcVJcVmS+iGK6LGUG4FtQ9z9T5kHwmzCz1bovu8SLjq9fDyXVn4bTY50RyJT/Sbh9bDI/FKo8mVl+erIGkY51J8mW2h55XOPNGf5O+rWpn7VvMFfzlZhZZXRfX67C4x0dbDzXVn4bT2xx1K7dj38zrfnOhOSL3opVs1oMFvmQIAgCAIAgHjjKHSU3Q/WVl/ECPznqMtWSfI8yjrRa5mK4DA4mrRXVoubXU7LbiRsJtfwnRu6tPazlXhrc8lEjswyHFi5OHqHuXW/pvHT1vcz2sNat6Lb6GSEq4qm4K1StNgGBB1VLhth2ixZfOVekK1rK1cdhd4C+fRdBLcm2u/JP08zVJXE4wz0j4rpMwr8k1KY7ggJ/mZpWYh52M7DRcNTCx6835/CK9hqHS1Epg2LuqDvdgv5zUlm8ifOWpFz5JvwP6JXE0qShQ6gKAoFxsAFgLCXUa5cEfPZ3wzblJZnPjc3UU36Ihqmq2oDcAtY6oJtsF7T06bMtiPMMTTrLWezj2GMYrRPFi7FRVJJLFXUsSTckg2uSeUrpYG9bcs+862vTuAlsUsu1P2zIHHYFh1XUr3iR2pQe1E+NlWJj9Ek+wi62B1Re89KeZoswyis8zz/ZmAvaNdbiPKqSWZ15YxDi01WpOJmmTUthZ6YlfIsGaz6PsWamECnaabMnhsYfBreEutHz1qcuWw5fSlepfmuKz9vYssnFcY/pvQ1MdX5Eq34kUn43lBjFldL94HWaOnrYaPevMicNU1GVvZYN5EH8pFUtVp8iVNaya5m7TqTiSv6epfA1uzUPlUSRMas6Jd3qT9GPLEx7/RmU4Q2dD9pf6hKSt5WR7V6nS3rOqS6n6HRpAbV37l/pE6U4xFz0afrjwgF7mTAgCAIAgFQzvSV0LKoqUyCRboHJ8DqkHvEsacLBrN5PvXyVd+Lszaimu5/BTMwzjMqp+iGLI+zSqL8Qok1QwsFt1fEg54yb3y/e4iM2zLFIQKtR6bEbU17EWJB1tU77g75IrjU1nFEW12qWTZHDPaw3V6ni5PzM9OuHJCMrObO/K9MMTTqK2uHI4kDdxBtw5zXLD1zWq0bFdbX9UXtRYW9ImJO40x3IPzJmr+3UdfiHpXFdXgV7EY1KlR6joru5LMTtuTv2bhMf2vC556i7836m/+/wCktVQVrSXLJeiTPajm4TYqqvcAPlN8cLXD7Ul2IhW47EWvOyUpdrb9ToTPmMy6onhWyOlMzqncL+I/zPDhA2KVjPlfOKtMXYFRz4fCYVcHuMudkVm0fvKKqY+o1FxfWQsDxBUqDbt6wPhK3SOGjqp8y60NjrIz+l7VtXx2MpmY4ApVem2+m7Ke3VNr+O/xnMS+htH0uOV1cZ8Gkz2ppwkds2NLce9GiBuE1ykzXqpbjtpiaJBmkejL91W5a4/pF/yltov7Jdvsc9pj/kj2e5c5aFOZR6Qj/wDNb3E+Uosf/wAz7EdRor/xl2srwEgSLA3dZ1hw5Bacm2Br9yfGogkXGPKiX7xJujv/ACYd/ozJ8MOuvvL8xKKv749q9Tp7v+OXY/Q/ekb/AE7dy/0idMcYi6aODrjuEAv4mTAgCAIAgCAcOeY79noVanFV2e8eqvxIm2ivpLFE0Ym3oqpT5Lz4GAZpWNVmc7bn4bhOmSyWRyqk3LaRjrPLNyZp3oWycWr4o2Jv0K9gsrufG6eR5yo0hbm1WuG8u8BS1HpHx3dn+VkaLi8poVf3lClU96mh+JEgRtnH7W13kyVUJfck+4wTSCj0WKxKABQtaqFA3BddtUD7tpH/ALriq5Na2e3iv8PzOgj/AKd0fiKYy1Mm4ram1ty27Nq39RMaJZVTqK1WqNYX1UU7tguzHnvAA7+yWNekrbq92XZ+7Cuf+m8Nh7t7kstz4eG/wPbSHKKZUtSGo4+qPVbstwMk0YucXlN5o143/T9d0HKhZSXDg+rqf6ylnEGWmsca6cnkz5+0RrGOjL56M6KUTWxuJboqa0yia2y6khqlQjl1VC8+twIJpMdiVY9VbkXujsHKCzy2vgVvEaYviK1Q6lLVdmKh6FIsFJOqC1r3AttvKGyyW3YvA7OjC1pqKlJZZbmeVISuZcs6qYmpnhnVTE1M8s1TQDCdHhAx31GZ/DYo+C38ZeaOhq0583mcxpSzXvy5LL39yySeVxjml+I6TG4gjcG1fwKEPxUznsXLWukzrcBDUw8F1Z+O05Mro9JWpJ7VRF82Aketa04rrXqbrpatcpck/Q26dScYVj0i1tXBMPbdF8m1/wC2QtIPKlrm0WWio54hPkn8e5mmAW9RPeHwN/ylPh1rWxXWvkvsXLVom+pnLm7a+Jcc2C/ALOkOQNC0cS9SAXqZMCAIAgCAIBUfSXUP7MiD69QA9yqzfMCWGjkukcnwRWaVb6JRXF/LMrq5cZcqxMoejaIyvhiu+acTiIUVOyXDz6ifgMHZi740w48eS4vu/BqPoar/AEOJp8qivbsdAv8A+c5Si2VjlKW9vM7nS2HhR0UILKKjqruf5NEkgqDC/SLhejzCvyfUqDuZAD/MrSsxCysZ2Oi56+Fj1Zrz+Mj10dxdqOry/NmMs8JH/ZXf6s2X1ZyzPzj8beS0jZVUW3QejhsxoPSxFGnUqUuqHKLr9G19Sz2vssw+6J5nOcH9LazOc03gYV3KzVWUvVb/AB3ma5xljYKvUpOBrU22EgWYb1cd4sezdwlXZjMTm4ylmT6tF6PtrVsIZdjezmuO4g8xzSrX6rOSoOxeHeQN/jPLnJraeI0V1v6EdGWYS3WMi2z4IsMPTl9TJqmJEkSmdNMTSzyyXyLLGxVZaS8drH2VHrN+uJEVVO6agv1EXE3xprc33dbNloUgiqqiyqAoHIAWAnTxiopJHISk5Nye9nhmmNFCjUqtuRS1uZG4d5Nh4zzZNQg5Pge6a3bYoLizEWcsSzbSSSTzJNz8ZzLbe1naJJLJFj0DwfSYtDwphnPlqj4sD4STgIa1yfLb7FfpOzUw7XPZ7mqzoDlyh+lHFbKFLmWc+A1V/qbylXpOeyMe/wDfEu9DV7Zz7F7+xT8oX6QHkCfy/ORcBHWuT5Jv29yZpSerh2ubS9/YicsPTYkHm5fyu3ztL05k1PROldrwYLfMgQBAEAQBAKzp9hGeglRVLdDUDsoFyUsVewG8gNreBkvB2KM2nxWRDxtTnBNcHmVWhg0ravRMtTW9XVIN+636Emuxx+7YV/Q624hfSDkhwhw9zfXVybbgyldnkw+MotJ3ytlHkdr/AKZw0KoTeX1bM31cvH93HV6I8bqYx6Z3VaRt2tTOsB+Ev5SJhZZTy5k/TVetQp8n6/qNglgcuZj6Y8t20MQBzpMfN08P3nmJCxcd0joNB3fdU+1ej9ijZHTqOzrTpu+wX1VJtt4kbuO+ScDZ9Oq+BdzshF/W0u06cXlmJG/D1h29E9vMC0sE1zNtd9D3Tj4olPRzjzQx6KdgqBqTA7NpGstxz1lA+9PNqziRdMU9LhHJfx2+z8i0+lfJ0xKJq7MQNitzX2H7L7QeHibwLKlLbxOWwmNlRnH+L/c1+7TIRk1Sg+rXRqbjbqsLbOY4Edo2SBbJrYdHhYQnHXTzRIUxIsmTjqpiaZHhktk2U1cU2rSTW5tuVfebh3b5iumdrygiPfiK6Y6038vsNY0cyJMHT1V6zt6722k8hyUcBL3DYaNMclv4s5bF4uWInm9iW5EvJBFM+9JOdXK4ZDus1Tv3on9x+7KrSF//AOa7y+0Thss7pdi937eJR1lSy6Zpno6y3o6DVSNtU7PcW4HmSx7rS60dVq1ub4+hzmlrte1QX8fVltliVRkWmuO6fGVCDdUtTH3L638xac/jbNe59Wz97zq9HVdHh1nx2+P4yIp6vRYeq/FhqDx2bPP4SZo2vKMp89ngV2mLM5xr5bfE8dD6Fy9TlZB47T/b5yzKY1zRjD6qXmTBOQBAEAQBAEAQDzp0VUkqoUneQAL99t8zm2MioelbLulwWuBc0XV/unqN4ANrfdkbExzhnyLXQ92piNV/yWXuvgybJswOGxFGsP4bhj2rucDvUsPGQIS1ZJnTX1dNVKvmv8eZtmf5hXUKaFKpVRlBD0ujJ28wxBtaxuL75cxye05PC1UtvpZJNcHn7e5n+fU8wxSlOgxTKbdVxZdhuNmtbfMTlHLLVzLum3B0bU4580QOXYmth6dRWvRC1CpF7Nr2swtv2as01tuL1VkkyTNK1qSWezPuPv8AzBWHq12/Ff5zDskuJqdEeMT7/wA01rqz6tQqQykqNYFTcFTwIMwsTKO/aYVUUmlsT2MnE01Zqgq1KC1DwGuQB4WMmqtPiR/7FW91j8PydeZacDErqVcHSdeAYlrdq7AQe0TEsPCSye021aI6J60LWuzYVpzRLXFLUHshqhH8xJ+MjvR9PX4liq7EsnLPw9kjrw9eiv8ADU99z8zPawNC/iu/b6mqVVj4k1hdIyihVOqo3KDYDuAm6NcYrJLIiTwCk82s2d1HSph9c+ZjURolo6L4HZhNKKza6oVqMVJXWAFj3rvAJGw+c02xkk9XeVmIwSokpSz1c9vMoNYsXYuSXLHWJ3619t+285iees9bedNDV1Vq7stnYSOj+VNiqy0xcA7Xb2VG89/AdpE9UUu6aiu/sNGKxCorc33dpstGkEVVUWVQAAOAAsAJ0kUorJHISk5Nt72R+keZjC4epU+sBZBzY7F+O3uBmrEW9FW5G/CUdNaoePYYwLntJ8yZze1nYPJLqObSavbo6I+qNZveO78/OdJRX0dahyOPxFvS2ynz9OBbNGsu1Ep0+O9u87T/AI8JtNBp+Ao6iATJg6IAgCAIAgCAIAgHji8OtVHpuLq6lWHMMLEeRmGs1kz1CbhJSjvW0/nbM8A2GrVKL+tTYqTztubuIsfGVMouLaZ3VVqtgrI7ms/3s3GseirPOnw3QMevQsB20z6lu7avgvOTsNPOOq+BzWmMN0d3SLdL14+O8utSoFBYmwAJJ5AbTJJUpNvJGAaSZocVWeodgJJA5X/OwA8JK1MoNHfYbDKilQXIg2EgTieJRPIVTTZWChipBsdxtzkZ5RkmQ763KDiuJZ8sx+HxNhqhX40z1W+6RbW8PhJcLdYoZzxeHf3PLx9S+UtAKNekro9SixG42dfI2P8ANNqkzZXpi6P3JPy/fAhcx0CxdK5TVrj7J1W/C2zyJmddk+rS9cvuzRXKyNSbVqI1NvZZSp8jM9IT44lSWaeaPajjLcFPeAZnpEHOLPV8QGFtRB2qCD8DaZ10ZjJJ72Smh2HL42kAdiK7vysUamoPezC3unlMTkmiv0tdHodTiz9Z/gqdTF1RTrJrF9XUK1L6wABAKoQTcGUV+Hjba9Saz5GvDYqVNEdeEskt6y3F+0RyMYSiL7aj2Z2+Si/AX87ydhcOqY5cXvKrG4t4iefBbkTslEMy3T/O/wBordEhvTpEjsZ9zHw9X8UpMdfrz1VuXqdLozC9FXry3y9Pzv8AAruHIUNUb1UF+88B+uyYwNOvZrPcvX92mdKYjo6tRb5enH4ODR/DHE1zVfcp1jyLfVUd2/wHOXZzRqujGBudYwYLdMgQBAEAQBAEAQBAEAzT0t5DfVxaDdZKtuV+o57idU968pDxVf8ANF/oXFb6Jdq917+PMoej2cPgsQlZNursZfbQ+sv5jtAMi1zcJZousTh431OuXHyfB/vA2DSrNVqZZUq0W1lqoqqeyq60zfkQGII5iW9TUmmjmcBQ442MJ74tvwWfsZTWyuS8zrI4gjK2AYGwBOwnYCTYC5OzgACfCRbUo5tmJTiciLKec9Z5hRyPy1BTttPOszDri+BZMp0wxmGAVK7Mo+pUAcebdYdwM9xvsjuZFt0dhrN8cn1bPx5E7R9J2L+tToN92oP757/rJ8kQ5aFo4OXivg5sz06xGJUo9PDleRpFrdo12Iv22niWMsfI2V6KpreacvH4SK1q8jaeY4ua37SVKiPDYfTr8CP1ym2OOj/JMj20Wpf7eXfmdmGzmpQBp0FvVfe29r7tYns8hNn9U7NlaZU2YRxl0mIkn+/uxE3oblz06ysT0lQnad4F94H5njNtNCr28SJicVK3ZwNhXdJJDKtpzpH+y0+ipn6Zxw+op2Fu/gPPhIWMxHRx1Y735Fno7B9NPXl9q83y+TLqa3IAlJGLk1FbzpJzUIuUtyOXNqhqMuHpbdvW7W7ewfrdOioqVUFFHI4m932Ob7upFz0eykIqU1223nmTvP67JtI5pGX4YU0AmTB1QBAEAQBAEAQBAEAQDyxWHWqjI6hkYFWU7iCLEGYaTWTPUJOElKLyaMF0ryB8BXNM3KG7U39pe37Q3HwPESrtrcJZHZ4PFRxNeut/Fcn8Ph+D5lWdNTo1sMzfRVLMt72p1VZXR/dJUBhy2jaCDspucHlwM34dSsjdH7l5p7Gu3l4dl1wODOIC6tKorEC4NNrbRfZUtqMvJgSDLSNqazKuWJjXvkv3q3lx0f0fTC3Y2aoRYtyHsr2fOYlLMqsXjJX7P4ogtJ/R1RxJNSgRh6h2kW+jY9qj1D2r5GRLMNGW1bGSsJpeyr6bPqXmvnv8TNc40ZxWEJ6WiwUfxF69Pv1h6v3rGQ51TjvRf0Y2i77JbeT2Pw+MyKQ3mlkpnqs8s8nqs8MwdGGoNUbVRWdvZVSx8htnlJvYtp4nKMVnJ5LrLXl2g9YqalciggF7bGc9wGxfE+ElV4Gcts9i8yqxGlqobK/qfl+/uZ44HKwzlaKbzv3k9rGWddUa1lFFBdfO6WtNmjaP5IuGW52ud5m00njpVpMmCSws9Zh1Kf8Ac/Jfnw4kRsRiVUuvkTsFgpYiXKK3v2XX6GS4nEtVdqlRizsbsx4n8h2cJRTk5NylvOphCMIqMVkkeWNxXQLYbar+qOKg7L25ngJbYLDai15b35HPaSxvSvo4fat/W/hfvAl9GckNIazC9Vt/HVHLv5yeVRpmQZZ0Y1iNsyYJuAIAgCAIAgCAIAgCAIAgETpLkNPH0TSqbDvRwNqNwI+RHETxZWprJknC4qeHs14965owrOcqq4Sq1Ksuqw3H6rDgyHiD/tvlXODg8mdjRfC+CnB7PTqZOaG6aVMAQj3q4cnal+sl95pX+KnYew3vtqvcNj3EPHaOhiVrR2S58+35NjyrNKWKpipRcVFPLeDyYHap7DLCMlJZo5a6mymWrYsmdk9GoQCLxujuFrG9TDUmb2tRQ34htmuVUJb0iRXi761lGbS7SObQPAH+BbuqVh8nmt4Wp8PNkhaUxS/n5L4OjD6HYJN2GQ+9rP8A1kzKw1S/ieJaRxMt833bPQl8Ph6dIaqKtMclAUeQm5RUVkkRJTlN5yefaQGk+KNQihT2lt9uEyeSQyPJ1wyfa4mAV/SfTtKN6eGIq1Nxfeid3tt3bPlIOIxqj9MNrLfB6LlZ9VuxcuL+DN69dqjM7sXZjdmJuTKiUnJ5s6GEIwioxWSR8q1uits16repT379xYfISxwmE/nZ3L3ZR6Q0hnnVU+1+y92SuQZEwbpKvXrNt56t/wC75bhLMpDRsiybVszTJgsQFoB9gCAIAgCAIAgCAIAgCAIAgETpHo/Rx1Lo6o2jajj1kPNT8xuM8WVxmsmScLirMPPWh3rgzFtJdGq+Ae1QayE9WqoOo3YfZb7J8L75XWVSg9p1mExtWJjnHfxXH8rr9DhyzMquGfpKNRqbcxuI5MDsYdhE8Rk4vNG+2mu6OrYs0aHkfpSBsuLpap/1ae0d7Ido8C3cJLhiv+yKLEaEe+mXc/n5yLxlef4bFfua6VD7IazDvQ2YeIkmNkZbmU92Fup++LXp47iSns0HwwCjZ7pBXDsqgoB2TAK/ic7qLterqjmSB84bS3nqMXLYlmR2F09TDVNZb128h+Ij5AzTK+K3bSXXgpyf1bF+8D5nGl+IxwszalM/w0uAffO9vHZ2SruxFk9j2LkdBhcDTSlKKzfN+3L1IimhOwC8jxi5PKKzZLssjXHWm8ke2HVnOrRAduNQ/u07j9Zv1tlrh8GofVPa/Q53G6Slb9FeyPm/hFjyHR7UNxepUPrVDv7bchJpVF9yfJAli2+ZME4BaAfYAgCAIAgCAIAgCAIAgCAIAgCAeWJw61VKOodWFirAEEciDvmGs9jPUZOLUovJozrSP0Zg3fCNqceickr91t69xv4SLZhU9sS7w2mpR+m5Z9a3963PyM+zPKa2GNq1Jk7SLqe5hs+MiThKH3IvKcTVd/xyT6uPhvOEgHtngkZ5Hfhc4xFL1MRWQchVqAfhvaelZJbmzRPD0z+6CfciQXS3G/8AVVPNT8xHTWf9jT/QYb/ojmxec4ir+8r1W++w+RE8u6x8WZWDw8d0F4EEuH6VmJv3nafMxKbSNUaVJvZkj8tlb8No58u88J6hPX2JGi6pV7ZNJdZO5Tlj6oAUt3bF/Gdn4dabVg3N5y2ESWlY1x1a1m+b3fL8iw4PRwvsqdYf6aXCfePrP42HZJ1dUa1lFFRdiLLpa03mXDKtG9gFgqjcALAdwns0lpweXrTGwTJg64AgCAIAgCAIAgCAIAgCAIAgCAIAgCAIB418KrizAGAVnMtA8LVueiVTzW6H+W15qlRCXAm16QxNe6b79vqV/FejRL9Vqg7LqR8ReanhIPiyXHTd63qL8fk4W9HpH8RvITz/AEcebNn98s/6LxYXQI8WY+AhYOHNniWmrnujHz+Tqw+gyjgT3zZHDVrgRZ6SxMv5Zdmz8kthNDwLdQbOJFyO4nbN6SWxEKUnJ5t5smsNo2o3zJ5JXD5eibhAOoCAfYAgCAIAgCAIAgCAIAgCAIAgCAIAgCAIAgCAIAgCAfLQD7AEAQBAEAQBAEAQBAEAQBAEAQBAEAQBAEAQBAEAQBAEAQBAEAQBAEAQBAEAQBAEAQBAEAQBAEA//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val="1139305875"/>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Sketchbook">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1314</TotalTime>
  <Words>1899</Words>
  <Application>Microsoft Macintosh PowerPoint</Application>
  <PresentationFormat>On-screen Show (4:3)</PresentationFormat>
  <Paragraphs>121</Paragraphs>
  <Slides>35</Slides>
  <Notes>0</Notes>
  <HiddenSlides>1</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Sketchbook</vt:lpstr>
      <vt:lpstr>SISTEMA WEB PARA LA ENSEÑANZA DE ALGORITMOS Y PROGRAMACIÓN USANDO JIGSAW</vt:lpstr>
      <vt:lpstr>INTRODUCCIÓN</vt:lpstr>
      <vt:lpstr>ANTECEDENTES</vt:lpstr>
      <vt:lpstr>ANTECEDENTES</vt:lpstr>
      <vt:lpstr>DEFINICIÓN DEL PROBLEMA</vt:lpstr>
      <vt:lpstr>JUSTIFICACIÓN</vt:lpstr>
      <vt:lpstr>JUSTIFICACIÓN</vt:lpstr>
      <vt:lpstr>OBJETIVO GENERAL</vt:lpstr>
      <vt:lpstr>OBJETIVOS ESPECÍFICOS</vt:lpstr>
      <vt:lpstr>ALCANCES</vt:lpstr>
      <vt:lpstr>MARCO TEÓRICO</vt:lpstr>
      <vt:lpstr>APRENDIZAJE COLABORATIVO</vt:lpstr>
      <vt:lpstr>Jigsaw</vt:lpstr>
      <vt:lpstr>ESTADO DEL ARTE</vt:lpstr>
      <vt:lpstr>Herramientas para el aprendizaje colaborativo</vt:lpstr>
      <vt:lpstr>Técnicas para el aprendizaje colaborativo</vt:lpstr>
      <vt:lpstr>Frameworks para aplicaciones web</vt:lpstr>
      <vt:lpstr>APORTE PRÁCTICO</vt:lpstr>
      <vt:lpstr>SISTEMA JIGSAW CODING</vt:lpstr>
      <vt:lpstr>CASO DE ESTUDIO</vt:lpstr>
      <vt:lpstr>POBLACIÓN Y TEMAS</vt:lpstr>
      <vt:lpstr>PowerPoint Presentation</vt:lpstr>
      <vt:lpstr>SISTEMAS: Grupos Expertos y Jigsaw</vt:lpstr>
      <vt:lpstr>SOFTWARE: Grupos Expertos y Jigsaw</vt:lpstr>
      <vt:lpstr>SISTEMAS: Sesiones</vt:lpstr>
      <vt:lpstr>SOFTWARE: Sesiones</vt:lpstr>
      <vt:lpstr>ANÁLISIS DE RESULTADOS</vt:lpstr>
      <vt:lpstr>SOLUCIONES A LOS PROBLEMAS</vt:lpstr>
      <vt:lpstr>SOLUCIONES A LOS PROBLEMAS</vt:lpstr>
      <vt:lpstr>MÉTRICAS</vt:lpstr>
      <vt:lpstr>CONCLUSIONES Y TRABAJOS FUTUROS</vt:lpstr>
      <vt:lpstr>Conclusiones</vt:lpstr>
      <vt:lpstr>Trabajos futuros</vt:lpstr>
      <vt:lpstr>Referencias</vt:lpstr>
      <vt:lpstr>Referencias</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WEB DE TIEMPO REAL PARA EL APRENDIZAJE COLABORATIVO</dc:title>
  <dc:creator>LeibnitzPavel</dc:creator>
  <cp:lastModifiedBy>Leibnitz  Rojas</cp:lastModifiedBy>
  <cp:revision>69</cp:revision>
  <dcterms:created xsi:type="dcterms:W3CDTF">2014-06-06T19:48:26Z</dcterms:created>
  <dcterms:modified xsi:type="dcterms:W3CDTF">2017-08-14T04:22:58Z</dcterms:modified>
</cp:coreProperties>
</file>